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3" r:id="rId3"/>
    <p:sldId id="258" r:id="rId4"/>
    <p:sldId id="259" r:id="rId5"/>
    <p:sldId id="260" r:id="rId6"/>
    <p:sldId id="261" r:id="rId7"/>
    <p:sldId id="263" r:id="rId8"/>
    <p:sldId id="264" r:id="rId9"/>
    <p:sldId id="276" r:id="rId10"/>
    <p:sldId id="275" r:id="rId11"/>
    <p:sldId id="277" r:id="rId12"/>
    <p:sldId id="265" r:id="rId13"/>
    <p:sldId id="278" r:id="rId14"/>
    <p:sldId id="266" r:id="rId15"/>
    <p:sldId id="269" r:id="rId16"/>
    <p:sldId id="267" r:id="rId17"/>
    <p:sldId id="279" r:id="rId18"/>
    <p:sldId id="270" r:id="rId19"/>
    <p:sldId id="281" r:id="rId20"/>
    <p:sldId id="272"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99" autoAdjust="0"/>
  </p:normalViewPr>
  <p:slideViewPr>
    <p:cSldViewPr snapToGrid="0" snapToObjects="1">
      <p:cViewPr>
        <p:scale>
          <a:sx n="108" d="100"/>
          <a:sy n="108" d="100"/>
        </p:scale>
        <p:origin x="-736"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E64B9-9416-0B4F-8572-5D0E435A2250}" type="datetimeFigureOut">
              <a:rPr lang="en-US" smtClean="0"/>
              <a:t>8/4/14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F2316-ADE7-2A45-8D92-29D8C5A04695}" type="slidenum">
              <a:rPr lang="en-US" smtClean="0"/>
              <a:t>‹#›</a:t>
            </a:fld>
            <a:endParaRPr lang="en-US"/>
          </a:p>
        </p:txBody>
      </p:sp>
    </p:spTree>
    <p:extLst>
      <p:ext uri="{BB962C8B-B14F-4D97-AF65-F5344CB8AC3E}">
        <p14:creationId xmlns:p14="http://schemas.microsoft.com/office/powerpoint/2010/main" val="1251970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ajpregu.physiology.org/content/242/5/R522.shor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natural steroid hormones are generally synthesized from cholesterol in the gonads and adrenal glands. These forms of hormones are lipids. They can pass through the cell membrane[5] as they are fat-soluble, and then bind to steroid hormone receptors which may be nuclear or cytosolic depending on the steroid hormone, to bring about changes within the cell. Steroid hormones are generally carried in the blood bound to specific carrier proteins such as sex hormone-binding globulin or corticosteroid-binding globulin. Further conversions and catabolism occurs in the liver, in other "peripheral" tissues, and in the target tissues.</a:t>
            </a:r>
          </a:p>
          <a:p>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6</a:t>
            </a:fld>
            <a:endParaRPr lang="en-US"/>
          </a:p>
        </p:txBody>
      </p:sp>
    </p:spTree>
    <p:extLst>
      <p:ext uri="{BB962C8B-B14F-4D97-AF65-F5344CB8AC3E}">
        <p14:creationId xmlns:p14="http://schemas.microsoft.com/office/powerpoint/2010/main" val="419290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18</a:t>
            </a:fld>
            <a:endParaRPr lang="en-US"/>
          </a:p>
        </p:txBody>
      </p:sp>
    </p:spTree>
    <p:extLst>
      <p:ext uri="{BB962C8B-B14F-4D97-AF65-F5344CB8AC3E}">
        <p14:creationId xmlns:p14="http://schemas.microsoft.com/office/powerpoint/2010/main" val="384992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responses that we experience are </a:t>
            </a:r>
            <a:r>
              <a:rPr lang="en-US" dirty="0" err="1" smtClean="0"/>
              <a:t>signalled</a:t>
            </a:r>
            <a:r>
              <a:rPr lang="en-US" dirty="0" smtClean="0"/>
              <a:t> by hormones.  From fear, to urination, to delivering</a:t>
            </a:r>
            <a:r>
              <a:rPr lang="en-US" baseline="0" dirty="0" smtClean="0"/>
              <a:t> babies.</a:t>
            </a:r>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7</a:t>
            </a:fld>
            <a:endParaRPr lang="en-US"/>
          </a:p>
        </p:txBody>
      </p:sp>
    </p:spTree>
    <p:extLst>
      <p:ext uri="{BB962C8B-B14F-4D97-AF65-F5344CB8AC3E}">
        <p14:creationId xmlns:p14="http://schemas.microsoft.com/office/powerpoint/2010/main" val="36993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ADH prevents the production of overly dilute urine. </a:t>
            </a:r>
            <a:r>
              <a:rPr lang="en-US" dirty="0" smtClean="0">
                <a:latin typeface="Arial"/>
                <a:cs typeface="Arial"/>
              </a:rPr>
              <a:t>Inappropriate ADH secretion results in electrolyte balance causing nausea, vomiting, muscle cramps, etc. </a:t>
            </a:r>
          </a:p>
          <a:p>
            <a:endParaRPr lang="en-US" sz="1200" kern="1200" dirty="0" smtClean="0">
              <a:solidFill>
                <a:schemeClr val="tx1"/>
              </a:solidFill>
              <a:effectLst/>
              <a:latin typeface="Arial"/>
              <a:ea typeface="+mn-ea"/>
              <a:cs typeface="Arial"/>
            </a:endParaRPr>
          </a:p>
          <a:p>
            <a:r>
              <a:rPr lang="en-US" sz="1200" kern="1200" dirty="0" smtClean="0">
                <a:solidFill>
                  <a:schemeClr val="tx1"/>
                </a:solidFill>
                <a:effectLst/>
                <a:latin typeface="Arial"/>
                <a:ea typeface="+mn-ea"/>
                <a:cs typeface="Arial"/>
              </a:rPr>
              <a:t>Breaking the seal : </a:t>
            </a:r>
            <a:r>
              <a:rPr lang="en-US" sz="1200" kern="1200" dirty="0" smtClean="0">
                <a:solidFill>
                  <a:schemeClr val="tx1"/>
                </a:solidFill>
                <a:effectLst/>
                <a:latin typeface="+mn-lt"/>
                <a:ea typeface="+mn-ea"/>
                <a:cs typeface="+mn-cs"/>
              </a:rPr>
              <a:t>Their fluid absorption, in turn, is regulated by a hormone known as </a:t>
            </a:r>
            <a:r>
              <a:rPr lang="en-US" sz="1200" b="1" kern="1200" dirty="0" err="1" smtClean="0">
                <a:solidFill>
                  <a:schemeClr val="tx1"/>
                </a:solidFill>
                <a:effectLst/>
                <a:latin typeface="+mn-lt"/>
                <a:ea typeface="+mn-ea"/>
                <a:cs typeface="+mn-cs"/>
              </a:rPr>
              <a:t>vasopressin</a:t>
            </a:r>
            <a:r>
              <a:rPr lang="en-US" sz="1200" kern="1200" dirty="0" err="1"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antidiuretic hormone (ADH). Vasopressin is released when </a:t>
            </a:r>
            <a:r>
              <a:rPr lang="en-US" sz="1200" kern="1200" dirty="0" err="1" smtClean="0">
                <a:solidFill>
                  <a:schemeClr val="tx1"/>
                </a:solidFill>
                <a:effectLst/>
                <a:latin typeface="+mn-lt"/>
                <a:ea typeface="+mn-ea"/>
                <a:cs typeface="+mn-cs"/>
              </a:rPr>
              <a:t>osmoreceptors</a:t>
            </a:r>
            <a:r>
              <a:rPr lang="en-US" sz="1200" kern="1200" dirty="0" smtClean="0">
                <a:solidFill>
                  <a:schemeClr val="tx1"/>
                </a:solidFill>
                <a:effectLst/>
                <a:latin typeface="+mn-lt"/>
                <a:ea typeface="+mn-ea"/>
                <a:cs typeface="+mn-cs"/>
              </a:rPr>
              <a:t>—cells that sense water pressure—detect that there’s too little water in our bodies. Then ADH comes along to the kidneys and says, “</a:t>
            </a:r>
            <a:r>
              <a:rPr lang="en-US" sz="1200" kern="1200" dirty="0" err="1" smtClean="0">
                <a:solidFill>
                  <a:schemeClr val="tx1"/>
                </a:solidFill>
                <a:effectLst/>
                <a:latin typeface="+mn-lt"/>
                <a:ea typeface="+mn-ea"/>
                <a:cs typeface="+mn-cs"/>
              </a:rPr>
              <a:t>Oy</a:t>
            </a:r>
            <a:r>
              <a:rPr lang="en-US" sz="1200" kern="1200" dirty="0" smtClean="0">
                <a:solidFill>
                  <a:schemeClr val="tx1"/>
                </a:solidFill>
                <a:effectLst/>
                <a:latin typeface="+mn-lt"/>
                <a:ea typeface="+mn-ea"/>
                <a:cs typeface="+mn-cs"/>
              </a:rPr>
              <a:t>! Conserve some more water!” As we conserve water, less urine is produced.</a:t>
            </a:r>
          </a:p>
          <a:p>
            <a:r>
              <a:rPr lang="en-US" sz="1200" kern="1200" dirty="0" smtClean="0">
                <a:solidFill>
                  <a:schemeClr val="tx1"/>
                </a:solidFill>
                <a:effectLst/>
                <a:latin typeface="+mn-lt"/>
                <a:ea typeface="+mn-ea"/>
                <a:cs typeface="+mn-cs"/>
              </a:rPr>
              <a:t>Ethanol throws a wrench in the works by </a:t>
            </a:r>
            <a:r>
              <a:rPr lang="en-US" sz="1200" u="sng" kern="1200" dirty="0" smtClean="0">
                <a:solidFill>
                  <a:schemeClr val="tx1"/>
                </a:solidFill>
                <a:effectLst/>
                <a:latin typeface="+mn-lt"/>
                <a:ea typeface="+mn-ea"/>
                <a:cs typeface="+mn-cs"/>
                <a:hlinkClick r:id="rId3"/>
              </a:rPr>
              <a:t>inhibiting the release of ADH</a:t>
            </a:r>
            <a:r>
              <a:rPr lang="en-US" sz="1200" kern="1200" dirty="0" smtClean="0">
                <a:solidFill>
                  <a:schemeClr val="tx1"/>
                </a:solidFill>
                <a:effectLst/>
                <a:latin typeface="+mn-lt"/>
                <a:ea typeface="+mn-ea"/>
                <a:cs typeface="+mn-cs"/>
              </a:rPr>
              <a:t>. Thus the mere presence of alcohol in your body makes you produce more pee, for any given fluid intake. Of course, it doesn’t help that when drinking, especially when drinking lower-alcohol content beverages like beer, we tend to drink a lot more in a shorter timespan than we otherwise do. The reason the effect is delayed—the reason there is an illusion of a seal to break—is that it takes some time for the body to “use up” the vasopressin that’s already present in your body, and it takes a while for the full effect of alcohol’s diuretic properties to be felt. And of course, it takes some time for that beer to travel from the bottle, down your throat, through your stomach and kidneys and into your bladder as urine. Once your kidneys are working full tilt, it takes a while for them to ramp down production again.</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Oytocin</a:t>
            </a:r>
            <a:r>
              <a:rPr lang="en-US" sz="1200" kern="1200" dirty="0" smtClean="0">
                <a:solidFill>
                  <a:schemeClr val="tx1"/>
                </a:solidFill>
                <a:effectLst/>
                <a:latin typeface="+mn-lt"/>
                <a:ea typeface="+mn-ea"/>
                <a:cs typeface="+mn-cs"/>
              </a:rPr>
              <a:t>: important for delivery and </a:t>
            </a:r>
            <a:r>
              <a:rPr lang="en-US" sz="1200" kern="1200" dirty="0" err="1" smtClean="0">
                <a:solidFill>
                  <a:schemeClr val="tx1"/>
                </a:solidFill>
                <a:effectLst/>
                <a:latin typeface="+mn-lt"/>
                <a:ea typeface="+mn-ea"/>
                <a:cs typeface="+mn-cs"/>
              </a:rPr>
              <a:t>lacation</a:t>
            </a:r>
            <a:r>
              <a:rPr lang="en-US" sz="1200" kern="1200" dirty="0" smtClean="0">
                <a:solidFill>
                  <a:schemeClr val="tx1"/>
                </a:solidFill>
                <a:effectLst/>
                <a:latin typeface="+mn-lt"/>
                <a:ea typeface="+mn-ea"/>
                <a:cs typeface="+mn-cs"/>
              </a:rPr>
              <a:t>; pair</a:t>
            </a:r>
            <a:r>
              <a:rPr lang="en-US" sz="1200" kern="1200" baseline="0" dirty="0" smtClean="0">
                <a:solidFill>
                  <a:schemeClr val="tx1"/>
                </a:solidFill>
                <a:effectLst/>
                <a:latin typeface="+mn-lt"/>
                <a:ea typeface="+mn-ea"/>
                <a:cs typeface="+mn-cs"/>
              </a:rPr>
              <a:t> bonding activities, and those that have defects in the receptor are linked to aggression.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8</a:t>
            </a:fld>
            <a:endParaRPr lang="en-US"/>
          </a:p>
        </p:txBody>
      </p:sp>
    </p:spTree>
    <p:extLst>
      <p:ext uri="{BB962C8B-B14F-4D97-AF65-F5344CB8AC3E}">
        <p14:creationId xmlns:p14="http://schemas.microsoft.com/office/powerpoint/2010/main" val="156846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responses that we experience are </a:t>
            </a:r>
            <a:r>
              <a:rPr lang="en-US" dirty="0" err="1" smtClean="0"/>
              <a:t>signalled</a:t>
            </a:r>
            <a:r>
              <a:rPr lang="en-US" dirty="0" smtClean="0"/>
              <a:t> by hormones.  From fear, to urination, to delivering</a:t>
            </a:r>
            <a:r>
              <a:rPr lang="en-US" baseline="0" dirty="0" smtClean="0"/>
              <a:t> babies.</a:t>
            </a:r>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9</a:t>
            </a:fld>
            <a:endParaRPr lang="en-US"/>
          </a:p>
        </p:txBody>
      </p:sp>
    </p:spTree>
    <p:extLst>
      <p:ext uri="{BB962C8B-B14F-4D97-AF65-F5344CB8AC3E}">
        <p14:creationId xmlns:p14="http://schemas.microsoft.com/office/powerpoint/2010/main" val="36993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10</a:t>
            </a:fld>
            <a:endParaRPr lang="en-US"/>
          </a:p>
        </p:txBody>
      </p:sp>
    </p:spTree>
    <p:extLst>
      <p:ext uri="{BB962C8B-B14F-4D97-AF65-F5344CB8AC3E}">
        <p14:creationId xmlns:p14="http://schemas.microsoft.com/office/powerpoint/2010/main" val="156846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11</a:t>
            </a:fld>
            <a:endParaRPr lang="en-US"/>
          </a:p>
        </p:txBody>
      </p:sp>
    </p:spTree>
    <p:extLst>
      <p:ext uri="{BB962C8B-B14F-4D97-AF65-F5344CB8AC3E}">
        <p14:creationId xmlns:p14="http://schemas.microsoft.com/office/powerpoint/2010/main" val="156846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LH –</a:t>
            </a:r>
            <a:r>
              <a:rPr lang="en-US" baseline="0" dirty="0" smtClean="0"/>
              <a:t> an acute rise in LH triggers ovulation and development of the corpus </a:t>
            </a:r>
            <a:r>
              <a:rPr lang="en-US" baseline="0" dirty="0" err="1" smtClean="0"/>
              <a:t>luteum</a:t>
            </a:r>
            <a:r>
              <a:rPr lang="en-US" baseline="0" dirty="0" smtClean="0"/>
              <a:t>.  There are kits out there that measure LH for fertility purposes</a:t>
            </a:r>
          </a:p>
          <a:p>
            <a:r>
              <a:rPr lang="en-US" baseline="0" dirty="0" smtClean="0"/>
              <a:t>.</a:t>
            </a:r>
          </a:p>
          <a:p>
            <a:r>
              <a:rPr lang="en-US" baseline="0" dirty="0" smtClean="0"/>
              <a:t>FSH is necessary for stimulation and growth of immature of ovarian follicles.  Estradiol represses FSH – that is why when ovulation occurs estradiol drops allowing FSH to spike.</a:t>
            </a:r>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14</a:t>
            </a:fld>
            <a:endParaRPr lang="en-US"/>
          </a:p>
        </p:txBody>
      </p:sp>
    </p:spTree>
    <p:extLst>
      <p:ext uri="{BB962C8B-B14F-4D97-AF65-F5344CB8AC3E}">
        <p14:creationId xmlns:p14="http://schemas.microsoft.com/office/powerpoint/2010/main" val="343733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PMS:</a:t>
            </a:r>
          </a:p>
          <a:p>
            <a:r>
              <a:rPr lang="en-US" sz="1200" kern="1200" dirty="0" smtClean="0">
                <a:solidFill>
                  <a:schemeClr val="tx1"/>
                </a:solidFill>
                <a:effectLst/>
                <a:latin typeface="+mn-lt"/>
                <a:ea typeface="+mn-ea"/>
                <a:cs typeface="+mn-cs"/>
              </a:rPr>
              <a:t>Linked to genetic component yet</a:t>
            </a:r>
            <a:r>
              <a:rPr lang="en-US" sz="1200" kern="1200" baseline="0" dirty="0" smtClean="0">
                <a:solidFill>
                  <a:schemeClr val="tx1"/>
                </a:solidFill>
                <a:effectLst/>
                <a:latin typeface="+mn-lt"/>
                <a:ea typeface="+mn-ea"/>
                <a:cs typeface="+mn-cs"/>
              </a:rPr>
              <a:t> unidentified based on twin studies</a:t>
            </a:r>
          </a:p>
          <a:p>
            <a:r>
              <a:rPr lang="en-US" sz="1200" kern="1200" baseline="0" dirty="0" smtClean="0">
                <a:solidFill>
                  <a:schemeClr val="tx1"/>
                </a:solidFill>
                <a:effectLst/>
                <a:latin typeface="+mn-lt"/>
                <a:ea typeface="+mn-ea"/>
                <a:cs typeface="+mn-cs"/>
              </a:rPr>
              <a:t>Some thought is that central nervous system neurotransmitter interactions with sex hormones are affected.</a:t>
            </a:r>
          </a:p>
          <a:p>
            <a:r>
              <a:rPr lang="en-US" sz="1200" kern="1200" baseline="0" dirty="0" smtClean="0">
                <a:solidFill>
                  <a:schemeClr val="tx1"/>
                </a:solidFill>
                <a:effectLst/>
                <a:latin typeface="+mn-lt"/>
                <a:ea typeface="+mn-ea"/>
                <a:cs typeface="+mn-cs"/>
              </a:rPr>
              <a:t>Serotonin ( a neurotransmitter) is linked as well as glutamate (which spikes) – glutamate has been tied to mood disorders in several studies.</a:t>
            </a:r>
          </a:p>
          <a:p>
            <a:r>
              <a:rPr lang="en-US" sz="1200" kern="1200" baseline="0" dirty="0" smtClean="0">
                <a:solidFill>
                  <a:schemeClr val="tx1"/>
                </a:solidFill>
                <a:effectLst/>
                <a:latin typeface="+mn-lt"/>
                <a:ea typeface="+mn-ea"/>
                <a:cs typeface="+mn-cs"/>
              </a:rPr>
              <a:t>Preliminary studies suggest that up to 40% of women with PMS symptoms have a significant decline in their circulating serum levels of beta-endorphin (a naturally occurring opioid neurotransmitter which has an affinity for the same receptors that is accessed by heroin and other opiates (PMS symptoms and opiate withdrawal have overlapping symptom profiles)</a:t>
            </a:r>
          </a:p>
          <a:p>
            <a:r>
              <a:rPr lang="en-US" sz="1200" kern="1200" baseline="0" dirty="0" smtClean="0">
                <a:solidFill>
                  <a:schemeClr val="tx1"/>
                </a:solidFill>
                <a:effectLst/>
                <a:latin typeface="+mn-lt"/>
                <a:ea typeface="+mn-ea"/>
                <a:cs typeface="+mn-cs"/>
              </a:rPr>
              <a:t>Some women have been found to have heightened levels of </a:t>
            </a:r>
            <a:r>
              <a:rPr lang="en-US" sz="1200" kern="1200" baseline="0" dirty="0" err="1" smtClean="0">
                <a:solidFill>
                  <a:schemeClr val="tx1"/>
                </a:solidFill>
                <a:effectLst/>
                <a:latin typeface="+mn-lt"/>
                <a:ea typeface="+mn-ea"/>
                <a:cs typeface="+mn-cs"/>
              </a:rPr>
              <a:t>pseuocholinesterase</a:t>
            </a:r>
            <a:r>
              <a:rPr lang="en-US" sz="1200" kern="1200" baseline="0" dirty="0" smtClean="0">
                <a:solidFill>
                  <a:schemeClr val="tx1"/>
                </a:solidFill>
                <a:effectLst/>
                <a:latin typeface="+mn-lt"/>
                <a:ea typeface="+mn-ea"/>
                <a:cs typeface="+mn-cs"/>
              </a:rPr>
              <a:t> – which has been linked to anxiety-train disorders.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Evolutionary questions…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16</a:t>
            </a:fld>
            <a:endParaRPr lang="en-US"/>
          </a:p>
        </p:txBody>
      </p:sp>
    </p:spTree>
    <p:extLst>
      <p:ext uri="{BB962C8B-B14F-4D97-AF65-F5344CB8AC3E}">
        <p14:creationId xmlns:p14="http://schemas.microsoft.com/office/powerpoint/2010/main" val="331195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F2316-ADE7-2A45-8D92-29D8C5A04695}" type="slidenum">
              <a:rPr lang="en-US" smtClean="0"/>
              <a:t>17</a:t>
            </a:fld>
            <a:endParaRPr lang="en-US"/>
          </a:p>
        </p:txBody>
      </p:sp>
    </p:spTree>
    <p:extLst>
      <p:ext uri="{BB962C8B-B14F-4D97-AF65-F5344CB8AC3E}">
        <p14:creationId xmlns:p14="http://schemas.microsoft.com/office/powerpoint/2010/main" val="331195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70E2F-FB80-794D-BE02-5FBCC5075388}"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146113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70E2F-FB80-794D-BE02-5FBCC5075388}"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423902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70E2F-FB80-794D-BE02-5FBCC5075388}"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270401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70E2F-FB80-794D-BE02-5FBCC5075388}"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248428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70E2F-FB80-794D-BE02-5FBCC5075388}" type="datetimeFigureOut">
              <a:rPr lang="en-US" smtClean="0"/>
              <a:t>8/4/14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299528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970E2F-FB80-794D-BE02-5FBCC5075388}"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3261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970E2F-FB80-794D-BE02-5FBCC5075388}" type="datetimeFigureOut">
              <a:rPr lang="en-US" smtClean="0"/>
              <a:t>8/4/14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372985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970E2F-FB80-794D-BE02-5FBCC5075388}" type="datetimeFigureOut">
              <a:rPr lang="en-US" smtClean="0"/>
              <a:t>8/4/14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68327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70E2F-FB80-794D-BE02-5FBCC5075388}" type="datetimeFigureOut">
              <a:rPr lang="en-US" smtClean="0"/>
              <a:t>8/4/14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205212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70E2F-FB80-794D-BE02-5FBCC5075388}"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1992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70E2F-FB80-794D-BE02-5FBCC5075388}" type="datetimeFigureOut">
              <a:rPr lang="en-US" smtClean="0"/>
              <a:t>8/4/14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08C9-0BD6-524A-8E15-70F0EFD9913E}" type="slidenum">
              <a:rPr lang="en-US" smtClean="0"/>
              <a:t>‹#›</a:t>
            </a:fld>
            <a:endParaRPr lang="en-US"/>
          </a:p>
        </p:txBody>
      </p:sp>
    </p:spTree>
    <p:extLst>
      <p:ext uri="{BB962C8B-B14F-4D97-AF65-F5344CB8AC3E}">
        <p14:creationId xmlns:p14="http://schemas.microsoft.com/office/powerpoint/2010/main" val="2844049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70E2F-FB80-794D-BE02-5FBCC5075388}" type="datetimeFigureOut">
              <a:rPr lang="en-US" smtClean="0"/>
              <a:t>8/4/14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808C9-0BD6-524A-8E15-70F0EFD9913E}" type="slidenum">
              <a:rPr lang="en-US" smtClean="0"/>
              <a:t>‹#›</a:t>
            </a:fld>
            <a:endParaRPr lang="en-US"/>
          </a:p>
        </p:txBody>
      </p:sp>
    </p:spTree>
    <p:extLst>
      <p:ext uri="{BB962C8B-B14F-4D97-AF65-F5344CB8AC3E}">
        <p14:creationId xmlns:p14="http://schemas.microsoft.com/office/powerpoint/2010/main" val="829624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jpg"/><Relationship Id="rId5" Type="http://schemas.openxmlformats.org/officeDocument/2006/relationships/package" Target="../embeddings/Microsoft_Word_Document1.docx"/><Relationship Id="rId6"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croscope_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6" name="Rectangle 5"/>
          <p:cNvSpPr/>
          <p:nvPr/>
        </p:nvSpPr>
        <p:spPr>
          <a:xfrm>
            <a:off x="0" y="6096000"/>
            <a:ext cx="9144000" cy="76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FF00"/>
                </a:solidFill>
                <a:latin typeface="Arial"/>
                <a:cs typeface="Arial"/>
              </a:rPr>
              <a:t>HORMONES 101</a:t>
            </a:r>
            <a:endParaRPr lang="en-US" sz="3200" dirty="0">
              <a:solidFill>
                <a:srgbClr val="FFFF00"/>
              </a:solidFill>
              <a:latin typeface="Arial"/>
              <a:cs typeface="Arial"/>
            </a:endParaRPr>
          </a:p>
        </p:txBody>
      </p:sp>
    </p:spTree>
    <p:extLst>
      <p:ext uri="{BB962C8B-B14F-4D97-AF65-F5344CB8AC3E}">
        <p14:creationId xmlns:p14="http://schemas.microsoft.com/office/powerpoint/2010/main" val="40791412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7629112" cy="523220"/>
          </a:xfrm>
          <a:prstGeom prst="rect">
            <a:avLst/>
          </a:prstGeom>
          <a:noFill/>
        </p:spPr>
        <p:txBody>
          <a:bodyPr wrap="none" rtlCol="0">
            <a:spAutoFit/>
          </a:bodyPr>
          <a:lstStyle/>
          <a:p>
            <a:r>
              <a:rPr lang="en-US" sz="2800" dirty="0" smtClean="0">
                <a:latin typeface="Arial"/>
                <a:cs typeface="Arial"/>
              </a:rPr>
              <a:t>The CC communicates with the adrenal glands</a:t>
            </a:r>
            <a:endParaRPr lang="en-US" sz="2800" dirty="0">
              <a:latin typeface="Arial"/>
              <a:cs typeface="Arial"/>
            </a:endParaRPr>
          </a:p>
        </p:txBody>
      </p:sp>
      <p:sp>
        <p:nvSpPr>
          <p:cNvPr id="12" name="TextBox 11"/>
          <p:cNvSpPr txBox="1"/>
          <p:nvPr/>
        </p:nvSpPr>
        <p:spPr>
          <a:xfrm>
            <a:off x="1043928" y="1143342"/>
            <a:ext cx="6799246" cy="369332"/>
          </a:xfrm>
          <a:prstGeom prst="rect">
            <a:avLst/>
          </a:prstGeom>
          <a:noFill/>
        </p:spPr>
        <p:txBody>
          <a:bodyPr wrap="square" rtlCol="0">
            <a:spAutoFit/>
          </a:bodyPr>
          <a:lstStyle/>
          <a:p>
            <a:r>
              <a:rPr lang="en-US" b="1" i="1" dirty="0" smtClean="0">
                <a:latin typeface="Arial"/>
                <a:cs typeface="Arial"/>
              </a:rPr>
              <a:t>Their name is derived from their location: adjacent to renal.</a:t>
            </a:r>
            <a:endParaRPr lang="en-US" b="1" i="1" dirty="0">
              <a:latin typeface="Arial"/>
              <a:cs typeface="Arial"/>
            </a:endParaRPr>
          </a:p>
        </p:txBody>
      </p:sp>
      <p:pic>
        <p:nvPicPr>
          <p:cNvPr id="13" name="Picture 12" descr="adrenal gla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603" y="2041715"/>
            <a:ext cx="2682421" cy="3790377"/>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454308759"/>
              </p:ext>
            </p:extLst>
          </p:nvPr>
        </p:nvGraphicFramePr>
        <p:xfrm>
          <a:off x="1241785" y="1688971"/>
          <a:ext cx="4037952" cy="4780886"/>
        </p:xfrm>
        <a:graphic>
          <a:graphicData uri="http://schemas.openxmlformats.org/drawingml/2006/table">
            <a:tbl>
              <a:tblPr firstRow="1" bandRow="1">
                <a:tableStyleId>{775DCB02-9BB8-47FD-8907-85C794F793BA}</a:tableStyleId>
              </a:tblPr>
              <a:tblGrid>
                <a:gridCol w="2018976"/>
                <a:gridCol w="2018976"/>
              </a:tblGrid>
              <a:tr h="574647">
                <a:tc>
                  <a:txBody>
                    <a:bodyPr/>
                    <a:lstStyle/>
                    <a:p>
                      <a:r>
                        <a:rPr lang="en-US" dirty="0" smtClean="0"/>
                        <a:t>Outer (Cortex)</a:t>
                      </a:r>
                      <a:endParaRPr lang="en-US" dirty="0"/>
                    </a:p>
                  </a:txBody>
                  <a:tcPr/>
                </a:tc>
                <a:tc>
                  <a:txBody>
                    <a:bodyPr/>
                    <a:lstStyle/>
                    <a:p>
                      <a:r>
                        <a:rPr lang="en-US" dirty="0" smtClean="0"/>
                        <a:t>Inner (Medulla)</a:t>
                      </a:r>
                      <a:endParaRPr lang="en-US" dirty="0"/>
                    </a:p>
                  </a:txBody>
                  <a:tcPr/>
                </a:tc>
              </a:tr>
              <a:tr h="574647">
                <a:tc>
                  <a:txBody>
                    <a:bodyPr/>
                    <a:lstStyle/>
                    <a:p>
                      <a:r>
                        <a:rPr lang="en-US" dirty="0" smtClean="0"/>
                        <a:t>Produces steroids</a:t>
                      </a:r>
                      <a:endParaRPr lang="en-US" dirty="0"/>
                    </a:p>
                  </a:txBody>
                  <a:tcPr/>
                </a:tc>
                <a:tc>
                  <a:txBody>
                    <a:bodyPr/>
                    <a:lstStyle/>
                    <a:p>
                      <a:r>
                        <a:rPr lang="en-US" dirty="0" smtClean="0"/>
                        <a:t>Produces </a:t>
                      </a:r>
                      <a:r>
                        <a:rPr lang="en-US" dirty="0" err="1" smtClean="0"/>
                        <a:t>catacholamines</a:t>
                      </a:r>
                      <a:endParaRPr lang="en-US" dirty="0" smtClean="0"/>
                    </a:p>
                    <a:p>
                      <a:endParaRPr lang="en-US" dirty="0"/>
                    </a:p>
                  </a:txBody>
                  <a:tcPr/>
                </a:tc>
              </a:tr>
              <a:tr h="574647">
                <a:tc>
                  <a:txBody>
                    <a:bodyPr/>
                    <a:lstStyle/>
                    <a:p>
                      <a:r>
                        <a:rPr lang="en-US" dirty="0" smtClean="0"/>
                        <a:t>e.g. adrenal</a:t>
                      </a:r>
                      <a:r>
                        <a:rPr lang="en-US" baseline="0" dirty="0" smtClean="0"/>
                        <a:t> corticosteroids</a:t>
                      </a:r>
                    </a:p>
                  </a:txBody>
                  <a:tcPr/>
                </a:tc>
                <a:tc>
                  <a:txBody>
                    <a:bodyPr/>
                    <a:lstStyle/>
                    <a:p>
                      <a:r>
                        <a:rPr lang="en-US" dirty="0" smtClean="0"/>
                        <a:t>Epinephrine</a:t>
                      </a:r>
                      <a:r>
                        <a:rPr lang="en-US" baseline="0" dirty="0" smtClean="0"/>
                        <a:t> (adrenaline) and norepinephrine </a:t>
                      </a:r>
                      <a:endParaRPr lang="en-US" dirty="0"/>
                    </a:p>
                  </a:txBody>
                  <a:tcPr/>
                </a:tc>
              </a:tr>
              <a:tr h="574647">
                <a:tc>
                  <a:txBody>
                    <a:bodyPr/>
                    <a:lstStyle/>
                    <a:p>
                      <a:r>
                        <a:rPr lang="en-US" dirty="0" smtClean="0"/>
                        <a:t>Which is</a:t>
                      </a:r>
                      <a:r>
                        <a:rPr lang="en-US" baseline="0" dirty="0" smtClean="0"/>
                        <a:t> processed into cortisol </a:t>
                      </a:r>
                      <a:r>
                        <a:rPr lang="en-US" baseline="0" dirty="0" err="1" smtClean="0"/>
                        <a:t>aldesterone</a:t>
                      </a:r>
                      <a:endParaRPr lang="en-US" baseline="0" dirty="0" smtClean="0"/>
                    </a:p>
                  </a:txBody>
                  <a:tcPr/>
                </a:tc>
                <a:tc>
                  <a:txBody>
                    <a:bodyPr/>
                    <a:lstStyle/>
                    <a:p>
                      <a:r>
                        <a:rPr lang="en-US" dirty="0" smtClean="0"/>
                        <a:t>“fight or flight” response</a:t>
                      </a:r>
                      <a:endParaRPr lang="en-US" dirty="0"/>
                    </a:p>
                  </a:txBody>
                  <a:tcPr/>
                </a:tc>
              </a:tr>
              <a:tr h="574647">
                <a:tc>
                  <a:txBody>
                    <a:bodyPr/>
                    <a:lstStyle/>
                    <a:p>
                      <a:r>
                        <a:rPr lang="en-US" dirty="0" smtClean="0"/>
                        <a:t>Fluid retention &amp;</a:t>
                      </a:r>
                    </a:p>
                    <a:p>
                      <a:r>
                        <a:rPr lang="en-US" dirty="0" smtClean="0"/>
                        <a:t>Increased</a:t>
                      </a:r>
                      <a:r>
                        <a:rPr lang="en-US" baseline="0" dirty="0" smtClean="0"/>
                        <a:t> susceptibility to infection</a:t>
                      </a:r>
                      <a:endParaRPr lang="en-US" dirty="0" smtClean="0"/>
                    </a:p>
                    <a:p>
                      <a:endParaRPr lang="en-US"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96680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5814462" cy="523220"/>
          </a:xfrm>
          <a:prstGeom prst="rect">
            <a:avLst/>
          </a:prstGeom>
          <a:noFill/>
        </p:spPr>
        <p:txBody>
          <a:bodyPr wrap="none" rtlCol="0">
            <a:spAutoFit/>
          </a:bodyPr>
          <a:lstStyle/>
          <a:p>
            <a:r>
              <a:rPr lang="en-US" sz="2800" dirty="0" smtClean="0">
                <a:latin typeface="Arial"/>
                <a:cs typeface="Arial"/>
              </a:rPr>
              <a:t>And not to be forgotten: the gonads</a:t>
            </a:r>
            <a:endParaRPr lang="en-US" sz="2800" dirty="0">
              <a:latin typeface="Arial"/>
              <a:cs typeface="Arial"/>
            </a:endParaRPr>
          </a:p>
        </p:txBody>
      </p:sp>
      <p:sp>
        <p:nvSpPr>
          <p:cNvPr id="12" name="TextBox 11"/>
          <p:cNvSpPr txBox="1"/>
          <p:nvPr/>
        </p:nvSpPr>
        <p:spPr>
          <a:xfrm>
            <a:off x="1043927" y="1108068"/>
            <a:ext cx="7833977" cy="584776"/>
          </a:xfrm>
          <a:prstGeom prst="rect">
            <a:avLst/>
          </a:prstGeom>
          <a:noFill/>
        </p:spPr>
        <p:txBody>
          <a:bodyPr wrap="square" rtlCol="0">
            <a:spAutoFit/>
          </a:bodyPr>
          <a:lstStyle/>
          <a:p>
            <a:r>
              <a:rPr lang="en-US" sz="1600" b="1" i="1" dirty="0" smtClean="0">
                <a:latin typeface="Arial"/>
                <a:cs typeface="Arial"/>
              </a:rPr>
              <a:t>What are the gonads? An organ that produces gametes (egg or sperm) – the ovary and testes.</a:t>
            </a:r>
            <a:endParaRPr lang="en-US" sz="1600" b="1" i="1" dirty="0">
              <a:latin typeface="Arial"/>
              <a:cs typeface="Arial"/>
            </a:endParaRPr>
          </a:p>
        </p:txBody>
      </p:sp>
      <p:pic>
        <p:nvPicPr>
          <p:cNvPr id="3" name="Picture 2" descr="male fema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971" y="1739876"/>
            <a:ext cx="5628437" cy="3698687"/>
          </a:xfrm>
          <a:prstGeom prst="rect">
            <a:avLst/>
          </a:prstGeom>
        </p:spPr>
      </p:pic>
      <p:sp>
        <p:nvSpPr>
          <p:cNvPr id="9" name="TextBox 8"/>
          <p:cNvSpPr txBox="1"/>
          <p:nvPr/>
        </p:nvSpPr>
        <p:spPr>
          <a:xfrm>
            <a:off x="1043928" y="5763878"/>
            <a:ext cx="7833977" cy="584776"/>
          </a:xfrm>
          <a:prstGeom prst="rect">
            <a:avLst/>
          </a:prstGeom>
          <a:noFill/>
        </p:spPr>
        <p:txBody>
          <a:bodyPr wrap="square" rtlCol="0">
            <a:spAutoFit/>
          </a:bodyPr>
          <a:lstStyle/>
          <a:p>
            <a:r>
              <a:rPr lang="en-US" sz="1600" i="1" u="sng" dirty="0" smtClean="0">
                <a:latin typeface="Arial"/>
                <a:cs typeface="Arial"/>
              </a:rPr>
              <a:t>This is where sex hormones play an important role in secondary sex characteristics, puberty, conception, labor, menopause, etc.</a:t>
            </a:r>
            <a:endParaRPr lang="en-US" sz="1600" i="1" u="sng" dirty="0">
              <a:latin typeface="Arial"/>
              <a:cs typeface="Arial"/>
            </a:endParaRPr>
          </a:p>
        </p:txBody>
      </p:sp>
    </p:spTree>
    <p:extLst>
      <p:ext uri="{BB962C8B-B14F-4D97-AF65-F5344CB8AC3E}">
        <p14:creationId xmlns:p14="http://schemas.microsoft.com/office/powerpoint/2010/main" val="17385223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5058396" cy="584776"/>
          </a:xfrm>
          <a:prstGeom prst="rect">
            <a:avLst/>
          </a:prstGeom>
          <a:noFill/>
        </p:spPr>
        <p:txBody>
          <a:bodyPr wrap="none" rtlCol="0">
            <a:spAutoFit/>
          </a:bodyPr>
          <a:lstStyle/>
          <a:p>
            <a:r>
              <a:rPr lang="en-US" sz="3200" dirty="0" smtClean="0">
                <a:latin typeface="Arial"/>
                <a:cs typeface="Arial"/>
              </a:rPr>
              <a:t>But let’s look a bit closer at</a:t>
            </a:r>
            <a:endParaRPr lang="en-US" sz="3200" dirty="0">
              <a:latin typeface="Arial"/>
              <a:cs typeface="Arial"/>
            </a:endParaRPr>
          </a:p>
        </p:txBody>
      </p:sp>
      <p:pic>
        <p:nvPicPr>
          <p:cNvPr id="8" name="Picture 7" descr="0198529171.cholestero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106" y="3419076"/>
            <a:ext cx="1936943" cy="852255"/>
          </a:xfrm>
          <a:prstGeom prst="rect">
            <a:avLst/>
          </a:prstGeom>
        </p:spPr>
      </p:pic>
      <p:grpSp>
        <p:nvGrpSpPr>
          <p:cNvPr id="11" name="Group 10"/>
          <p:cNvGrpSpPr/>
          <p:nvPr/>
        </p:nvGrpSpPr>
        <p:grpSpPr>
          <a:xfrm>
            <a:off x="6275269" y="1472497"/>
            <a:ext cx="2461580" cy="1725747"/>
            <a:chOff x="6275269" y="1472497"/>
            <a:chExt cx="2461580" cy="1725747"/>
          </a:xfrm>
        </p:grpSpPr>
        <p:pic>
          <p:nvPicPr>
            <p:cNvPr id="9" name="Picture 8"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269" y="1472497"/>
              <a:ext cx="2106063" cy="1577514"/>
            </a:xfrm>
            <a:prstGeom prst="rect">
              <a:avLst/>
            </a:prstGeom>
          </p:spPr>
        </p:pic>
        <p:sp>
          <p:nvSpPr>
            <p:cNvPr id="10" name="Rectangle 9"/>
            <p:cNvSpPr/>
            <p:nvPr/>
          </p:nvSpPr>
          <p:spPr>
            <a:xfrm>
              <a:off x="7713826" y="2833739"/>
              <a:ext cx="1023023" cy="364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1959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5058597" cy="584776"/>
          </a:xfrm>
          <a:prstGeom prst="rect">
            <a:avLst/>
          </a:prstGeom>
          <a:noFill/>
        </p:spPr>
        <p:txBody>
          <a:bodyPr wrap="none" rtlCol="0">
            <a:spAutoFit/>
          </a:bodyPr>
          <a:lstStyle/>
          <a:p>
            <a:r>
              <a:rPr lang="en-US" sz="3200" dirty="0" smtClean="0">
                <a:latin typeface="Arial"/>
                <a:cs typeface="Arial"/>
              </a:rPr>
              <a:t>Female gonads: The ovary</a:t>
            </a:r>
            <a:endParaRPr lang="en-US" sz="3200" dirty="0">
              <a:latin typeface="Arial"/>
              <a:cs typeface="Arial"/>
            </a:endParaRPr>
          </a:p>
        </p:txBody>
      </p:sp>
      <p:pic>
        <p:nvPicPr>
          <p:cNvPr id="7" name="Picture 6" descr="921les02_img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05" y="1150190"/>
            <a:ext cx="4443876" cy="2647728"/>
          </a:xfrm>
          <a:prstGeom prst="rect">
            <a:avLst/>
          </a:prstGeom>
        </p:spPr>
      </p:pic>
      <p:sp>
        <p:nvSpPr>
          <p:cNvPr id="3" name="Rectangle 2"/>
          <p:cNvSpPr/>
          <p:nvPr/>
        </p:nvSpPr>
        <p:spPr>
          <a:xfrm>
            <a:off x="3186657" y="2057694"/>
            <a:ext cx="1128852" cy="57615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3186657" y="2057694"/>
            <a:ext cx="5691248" cy="4515168"/>
            <a:chOff x="3186657" y="2057694"/>
            <a:chExt cx="5691248" cy="4515168"/>
          </a:xfrm>
        </p:grpSpPr>
        <p:pic>
          <p:nvPicPr>
            <p:cNvPr id="8" name="Picture 7" descr="ovum-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368" y="3016195"/>
              <a:ext cx="4722661" cy="3439329"/>
            </a:xfrm>
            <a:prstGeom prst="rect">
              <a:avLst/>
            </a:prstGeom>
          </p:spPr>
        </p:pic>
        <p:grpSp>
          <p:nvGrpSpPr>
            <p:cNvPr id="15" name="Group 14"/>
            <p:cNvGrpSpPr/>
            <p:nvPr/>
          </p:nvGrpSpPr>
          <p:grpSpPr>
            <a:xfrm>
              <a:off x="3186657" y="2057694"/>
              <a:ext cx="5691248" cy="4515168"/>
              <a:chOff x="3186657" y="2057694"/>
              <a:chExt cx="5691248" cy="4515168"/>
            </a:xfrm>
          </p:grpSpPr>
          <p:cxnSp>
            <p:nvCxnSpPr>
              <p:cNvPr id="10" name="Straight Connector 9"/>
              <p:cNvCxnSpPr/>
              <p:nvPr/>
            </p:nvCxnSpPr>
            <p:spPr>
              <a:xfrm>
                <a:off x="3186657" y="2633848"/>
                <a:ext cx="940711" cy="39390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256714" y="2057694"/>
                <a:ext cx="4621191" cy="95850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27368" y="3016196"/>
                <a:ext cx="4750537" cy="355666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5176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6130605" cy="584776"/>
          </a:xfrm>
          <a:prstGeom prst="rect">
            <a:avLst/>
          </a:prstGeom>
          <a:noFill/>
        </p:spPr>
        <p:txBody>
          <a:bodyPr wrap="none" rtlCol="0">
            <a:spAutoFit/>
          </a:bodyPr>
          <a:lstStyle/>
          <a:p>
            <a:r>
              <a:rPr lang="en-US" sz="3200" dirty="0" smtClean="0">
                <a:latin typeface="Arial"/>
                <a:cs typeface="Arial"/>
              </a:rPr>
              <a:t>Let’s talk basics on menstruation</a:t>
            </a:r>
            <a:endParaRPr lang="en-US" sz="3200" dirty="0">
              <a:latin typeface="Arial"/>
              <a:cs typeface="Arial"/>
            </a:endParaRPr>
          </a:p>
        </p:txBody>
      </p:sp>
      <p:pic>
        <p:nvPicPr>
          <p:cNvPr id="6" name="Picture 5" descr="menstruatio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368" y="1171790"/>
            <a:ext cx="4807458" cy="5589447"/>
          </a:xfrm>
          <a:prstGeom prst="rect">
            <a:avLst/>
          </a:prstGeom>
        </p:spPr>
      </p:pic>
    </p:spTree>
    <p:extLst>
      <p:ext uri="{BB962C8B-B14F-4D97-AF65-F5344CB8AC3E}">
        <p14:creationId xmlns:p14="http://schemas.microsoft.com/office/powerpoint/2010/main" val="8986618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4906712" cy="584776"/>
          </a:xfrm>
          <a:prstGeom prst="rect">
            <a:avLst/>
          </a:prstGeom>
          <a:noFill/>
        </p:spPr>
        <p:txBody>
          <a:bodyPr wrap="none" rtlCol="0">
            <a:spAutoFit/>
          </a:bodyPr>
          <a:lstStyle/>
          <a:p>
            <a:r>
              <a:rPr lang="en-US" sz="3200" dirty="0" smtClean="0">
                <a:latin typeface="Arial"/>
                <a:cs typeface="Arial"/>
              </a:rPr>
              <a:t>Hormones and pregnancy</a:t>
            </a:r>
            <a:endParaRPr lang="en-US" sz="3200" dirty="0">
              <a:latin typeface="Arial"/>
              <a:cs typeface="Arial"/>
            </a:endParaRPr>
          </a:p>
        </p:txBody>
      </p:sp>
      <p:pic>
        <p:nvPicPr>
          <p:cNvPr id="6" name="Picture 5" descr="HCGlevel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945" y="1563847"/>
            <a:ext cx="5051237" cy="4735535"/>
          </a:xfrm>
          <a:prstGeom prst="rect">
            <a:avLst/>
          </a:prstGeom>
        </p:spPr>
      </p:pic>
      <p:pic>
        <p:nvPicPr>
          <p:cNvPr id="7" name="Picture 6" descr="menstruation1.jpg"/>
          <p:cNvPicPr>
            <a:picLocks noChangeAspect="1"/>
          </p:cNvPicPr>
          <p:nvPr/>
        </p:nvPicPr>
        <p:blipFill rotWithShape="1">
          <a:blip r:embed="rId4">
            <a:extLst>
              <a:ext uri="{28A0092B-C50C-407E-A947-70E740481C1C}">
                <a14:useLocalDpi xmlns:a14="http://schemas.microsoft.com/office/drawing/2010/main" val="0"/>
              </a:ext>
            </a:extLst>
          </a:blip>
          <a:srcRect l="36200" t="1545" r="32981" b="10733"/>
          <a:stretch/>
        </p:blipFill>
        <p:spPr>
          <a:xfrm>
            <a:off x="1211166" y="1258133"/>
            <a:ext cx="1481619" cy="4903191"/>
          </a:xfrm>
          <a:prstGeom prst="rect">
            <a:avLst/>
          </a:prstGeom>
        </p:spPr>
      </p:pic>
    </p:spTree>
    <p:extLst>
      <p:ext uri="{BB962C8B-B14F-4D97-AF65-F5344CB8AC3E}">
        <p14:creationId xmlns:p14="http://schemas.microsoft.com/office/powerpoint/2010/main" val="4026064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97830"/>
            <a:ext cx="4452216" cy="954107"/>
          </a:xfrm>
          <a:prstGeom prst="rect">
            <a:avLst/>
          </a:prstGeom>
          <a:noFill/>
        </p:spPr>
        <p:txBody>
          <a:bodyPr wrap="square" rtlCol="0">
            <a:spAutoFit/>
          </a:bodyPr>
          <a:lstStyle/>
          <a:p>
            <a:r>
              <a:rPr lang="en-US" sz="2800" dirty="0" smtClean="0">
                <a:latin typeface="Arial"/>
                <a:cs typeface="Arial"/>
              </a:rPr>
              <a:t>What is pre-menstrual syndrome (PMS)?</a:t>
            </a:r>
            <a:endParaRPr lang="en-US" sz="2800" dirty="0">
              <a:latin typeface="Arial"/>
              <a:cs typeface="Arial"/>
            </a:endParaRPr>
          </a:p>
        </p:txBody>
      </p:sp>
      <p:sp>
        <p:nvSpPr>
          <p:cNvPr id="8" name="Rectangle 7"/>
          <p:cNvSpPr/>
          <p:nvPr/>
        </p:nvSpPr>
        <p:spPr>
          <a:xfrm>
            <a:off x="1003905" y="1141742"/>
            <a:ext cx="4217038" cy="2068262"/>
          </a:xfrm>
          <a:prstGeom prst="rect">
            <a:avLst/>
          </a:prstGeom>
        </p:spPr>
        <p:txBody>
          <a:bodyPr wrap="square">
            <a:spAutoFit/>
          </a:bodyPr>
          <a:lstStyle/>
          <a:p>
            <a:r>
              <a:rPr lang="en-US" sz="1400" dirty="0" smtClean="0">
                <a:latin typeface="Arial"/>
                <a:cs typeface="Arial"/>
              </a:rPr>
              <a:t>NY Presbyterian: “</a:t>
            </a:r>
            <a:r>
              <a:rPr lang="en-US" sz="1400" i="1" dirty="0" smtClean="0">
                <a:latin typeface="Arial"/>
                <a:cs typeface="Arial"/>
              </a:rPr>
              <a:t>As </a:t>
            </a:r>
            <a:r>
              <a:rPr lang="en-US" sz="1400" i="1" dirty="0">
                <a:latin typeface="Arial"/>
                <a:cs typeface="Arial"/>
              </a:rPr>
              <a:t>many as 85 percent of women, during their reproductive years, experience some of the common symptoms associated with PMS. Further, approximately 30 to 40 percent of these women experience symptoms so severe that they disrupt daily activities. It is estimated that less than 10 percent of women have symptoms so extreme that they are considered disabled by the condition</a:t>
            </a:r>
            <a:r>
              <a:rPr lang="en-US" sz="1400" i="1" dirty="0" smtClean="0">
                <a:latin typeface="Arial"/>
                <a:cs typeface="Arial"/>
              </a:rPr>
              <a:t>.</a:t>
            </a:r>
            <a:r>
              <a:rPr lang="en-US" sz="1400" dirty="0" smtClean="0">
                <a:latin typeface="Arial"/>
                <a:cs typeface="Arial"/>
              </a:rPr>
              <a:t>”</a:t>
            </a:r>
            <a:endParaRPr lang="en-US" sz="1400" dirty="0">
              <a:latin typeface="Arial"/>
              <a:cs typeface="Aria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84585295"/>
              </p:ext>
            </p:extLst>
          </p:nvPr>
        </p:nvGraphicFramePr>
        <p:xfrm>
          <a:off x="5350300" y="232148"/>
          <a:ext cx="4516400" cy="6470052"/>
        </p:xfrm>
        <a:graphic>
          <a:graphicData uri="http://schemas.openxmlformats.org/presentationml/2006/ole">
            <mc:AlternateContent xmlns:mc="http://schemas.openxmlformats.org/markup-compatibility/2006">
              <mc:Choice xmlns:v="urn:schemas-microsoft-com:vml" Requires="v">
                <p:oleObj spid="_x0000_s1037" name="Document" r:id="rId5" imgW="5664200" imgH="8115300" progId="Word.Document.12">
                  <p:embed/>
                </p:oleObj>
              </mc:Choice>
              <mc:Fallback>
                <p:oleObj name="Document" r:id="rId5" imgW="5664200" imgH="8115300" progId="Word.Document.12">
                  <p:embed/>
                  <p:pic>
                    <p:nvPicPr>
                      <p:cNvPr id="0" name=""/>
                      <p:cNvPicPr/>
                      <p:nvPr/>
                    </p:nvPicPr>
                    <p:blipFill>
                      <a:blip r:embed="rId6"/>
                      <a:stretch>
                        <a:fillRect/>
                      </a:stretch>
                    </p:blipFill>
                    <p:spPr>
                      <a:xfrm>
                        <a:off x="5350300" y="232148"/>
                        <a:ext cx="4516400" cy="6470052"/>
                      </a:xfrm>
                      <a:prstGeom prst="rect">
                        <a:avLst/>
                      </a:prstGeom>
                    </p:spPr>
                  </p:pic>
                </p:oleObj>
              </mc:Fallback>
            </mc:AlternateContent>
          </a:graphicData>
        </a:graphic>
      </p:graphicFrame>
      <p:sp>
        <p:nvSpPr>
          <p:cNvPr id="11" name="Rectangle 10"/>
          <p:cNvSpPr/>
          <p:nvPr/>
        </p:nvSpPr>
        <p:spPr>
          <a:xfrm>
            <a:off x="1003905" y="3281111"/>
            <a:ext cx="4217038" cy="3446072"/>
          </a:xfrm>
          <a:prstGeom prst="rect">
            <a:avLst/>
          </a:prstGeom>
        </p:spPr>
        <p:txBody>
          <a:bodyPr wrap="square">
            <a:spAutoFit/>
          </a:bodyPr>
          <a:lstStyle/>
          <a:p>
            <a:pPr>
              <a:lnSpc>
                <a:spcPct val="120000"/>
              </a:lnSpc>
            </a:pPr>
            <a:r>
              <a:rPr lang="en-US" sz="1400" b="1" dirty="0" smtClean="0">
                <a:latin typeface="Arial"/>
                <a:cs typeface="Arial"/>
              </a:rPr>
              <a:t>Cause of PMS:</a:t>
            </a:r>
          </a:p>
          <a:p>
            <a:pPr marL="285750" indent="-285750">
              <a:lnSpc>
                <a:spcPct val="120000"/>
              </a:lnSpc>
              <a:buFont typeface="Arial"/>
              <a:buChar char="•"/>
            </a:pPr>
            <a:r>
              <a:rPr lang="en-US" sz="1400" dirty="0" smtClean="0">
                <a:latin typeface="Arial"/>
                <a:cs typeface="Arial"/>
              </a:rPr>
              <a:t>Possibly: estrogen</a:t>
            </a:r>
            <a:r>
              <a:rPr lang="en-US" sz="1400" dirty="0">
                <a:latin typeface="Arial"/>
                <a:cs typeface="Arial"/>
              </a:rPr>
              <a:t>-progesterone </a:t>
            </a:r>
            <a:r>
              <a:rPr lang="en-US" sz="1400" dirty="0" smtClean="0">
                <a:latin typeface="Arial"/>
                <a:cs typeface="Arial"/>
              </a:rPr>
              <a:t>imbalance (not out of normal levels)</a:t>
            </a:r>
            <a:endParaRPr lang="en-US" sz="1400" dirty="0">
              <a:latin typeface="Arial"/>
              <a:cs typeface="Arial"/>
            </a:endParaRPr>
          </a:p>
          <a:p>
            <a:pPr marL="285750" lvl="0" indent="-285750">
              <a:lnSpc>
                <a:spcPct val="120000"/>
              </a:lnSpc>
              <a:buFont typeface="Arial"/>
              <a:buChar char="•"/>
            </a:pPr>
            <a:r>
              <a:rPr lang="en-US" sz="1400" dirty="0" err="1">
                <a:latin typeface="Arial"/>
                <a:cs typeface="Arial"/>
              </a:rPr>
              <a:t>hyperprolactinemia</a:t>
            </a:r>
            <a:r>
              <a:rPr lang="en-US" sz="1400" dirty="0">
                <a:latin typeface="Arial"/>
                <a:cs typeface="Arial"/>
              </a:rPr>
              <a:t> (excessive secretion of prolactin, the hormone that stimulates breast development)</a:t>
            </a:r>
          </a:p>
          <a:p>
            <a:pPr marL="285750" lvl="0" indent="-285750">
              <a:lnSpc>
                <a:spcPct val="120000"/>
              </a:lnSpc>
              <a:buFont typeface="Arial"/>
              <a:buChar char="•"/>
            </a:pPr>
            <a:r>
              <a:rPr lang="en-US" sz="1400" dirty="0">
                <a:latin typeface="Arial"/>
                <a:cs typeface="Arial"/>
              </a:rPr>
              <a:t>excessive aldosterone, or ADH (hormone that functions in the regulation of the metabolism of sodium, chloride, and potassium)</a:t>
            </a:r>
          </a:p>
          <a:p>
            <a:pPr marL="285750" lvl="0" indent="-285750">
              <a:lnSpc>
                <a:spcPct val="120000"/>
              </a:lnSpc>
              <a:buFont typeface="Arial"/>
              <a:buChar char="•"/>
            </a:pPr>
            <a:r>
              <a:rPr lang="en-US" sz="1400" dirty="0">
                <a:latin typeface="Arial"/>
                <a:cs typeface="Arial"/>
              </a:rPr>
              <a:t>carbohydrate metabolism changes</a:t>
            </a:r>
          </a:p>
          <a:p>
            <a:pPr marL="285750" lvl="0" indent="-285750">
              <a:lnSpc>
                <a:spcPct val="120000"/>
              </a:lnSpc>
              <a:buFont typeface="Arial"/>
              <a:buChar char="•"/>
            </a:pPr>
            <a:r>
              <a:rPr lang="en-US" sz="1400" dirty="0">
                <a:latin typeface="Arial"/>
                <a:cs typeface="Arial"/>
              </a:rPr>
              <a:t>retention of sodium and water by the kidneys</a:t>
            </a:r>
          </a:p>
          <a:p>
            <a:pPr marL="285750" lvl="0" indent="-285750">
              <a:lnSpc>
                <a:spcPct val="120000"/>
              </a:lnSpc>
              <a:buFont typeface="Arial"/>
              <a:buChar char="•"/>
            </a:pPr>
            <a:r>
              <a:rPr lang="en-US" sz="1400" dirty="0">
                <a:latin typeface="Arial"/>
                <a:cs typeface="Arial"/>
              </a:rPr>
              <a:t>hypoglycemia (low blood sugar)</a:t>
            </a:r>
          </a:p>
          <a:p>
            <a:pPr>
              <a:lnSpc>
                <a:spcPct val="120000"/>
              </a:lnSpc>
            </a:pPr>
            <a:endParaRPr lang="en-US" sz="1400" dirty="0">
              <a:latin typeface="Arial"/>
              <a:cs typeface="Arial"/>
            </a:endParaRPr>
          </a:p>
        </p:txBody>
      </p:sp>
    </p:spTree>
    <p:extLst>
      <p:ext uri="{BB962C8B-B14F-4D97-AF65-F5344CB8AC3E}">
        <p14:creationId xmlns:p14="http://schemas.microsoft.com/office/powerpoint/2010/main" val="18196814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238929"/>
            <a:ext cx="7874000" cy="584776"/>
          </a:xfrm>
          <a:prstGeom prst="rect">
            <a:avLst/>
          </a:prstGeom>
          <a:noFill/>
        </p:spPr>
        <p:txBody>
          <a:bodyPr wrap="square" rtlCol="0">
            <a:spAutoFit/>
          </a:bodyPr>
          <a:lstStyle/>
          <a:p>
            <a:r>
              <a:rPr lang="en-US" sz="3200" dirty="0" smtClean="0">
                <a:latin typeface="Arial"/>
                <a:cs typeface="Arial"/>
              </a:rPr>
              <a:t>Natural ways to mitigate PMS</a:t>
            </a:r>
            <a:endParaRPr lang="en-US" sz="3200" dirty="0">
              <a:latin typeface="Arial"/>
              <a:cs typeface="Arial"/>
            </a:endParaRPr>
          </a:p>
        </p:txBody>
      </p:sp>
      <p:sp>
        <p:nvSpPr>
          <p:cNvPr id="3" name="Rectangle 2"/>
          <p:cNvSpPr/>
          <p:nvPr/>
        </p:nvSpPr>
        <p:spPr>
          <a:xfrm>
            <a:off x="1297877" y="1294944"/>
            <a:ext cx="7145000" cy="3407088"/>
          </a:xfrm>
          <a:prstGeom prst="rect">
            <a:avLst/>
          </a:prstGeom>
        </p:spPr>
        <p:txBody>
          <a:bodyPr wrap="square">
            <a:spAutoFit/>
          </a:bodyPr>
          <a:lstStyle/>
          <a:p>
            <a:pPr>
              <a:lnSpc>
                <a:spcPct val="120000"/>
              </a:lnSpc>
            </a:pPr>
            <a:r>
              <a:rPr lang="en-US" dirty="0" smtClean="0">
                <a:latin typeface="Arial"/>
                <a:cs typeface="Arial"/>
              </a:rPr>
              <a:t>Life style changes that can help:</a:t>
            </a:r>
          </a:p>
          <a:p>
            <a:pPr marL="285750" lvl="0" indent="-285750">
              <a:lnSpc>
                <a:spcPct val="120000"/>
              </a:lnSpc>
              <a:buFont typeface="Arial"/>
              <a:buChar char="•"/>
            </a:pPr>
            <a:r>
              <a:rPr lang="en-US" dirty="0" smtClean="0">
                <a:latin typeface="Arial"/>
                <a:cs typeface="Arial"/>
              </a:rPr>
              <a:t>regular </a:t>
            </a:r>
            <a:r>
              <a:rPr lang="en-US" dirty="0">
                <a:latin typeface="Arial"/>
                <a:cs typeface="Arial"/>
              </a:rPr>
              <a:t>exercise (3 to 5 times each week)</a:t>
            </a:r>
          </a:p>
          <a:p>
            <a:pPr marL="285750" lvl="0" indent="-285750">
              <a:lnSpc>
                <a:spcPct val="120000"/>
              </a:lnSpc>
              <a:buFont typeface="Arial"/>
              <a:buChar char="•"/>
            </a:pPr>
            <a:r>
              <a:rPr lang="en-US" dirty="0">
                <a:latin typeface="Arial"/>
                <a:cs typeface="Arial"/>
              </a:rPr>
              <a:t>a well-balanced </a:t>
            </a:r>
            <a:r>
              <a:rPr lang="en-US" dirty="0" smtClean="0">
                <a:latin typeface="Arial"/>
                <a:cs typeface="Arial"/>
              </a:rPr>
              <a:t>diet:</a:t>
            </a:r>
          </a:p>
          <a:p>
            <a:pPr marL="285750" lvl="0" indent="-285750">
              <a:lnSpc>
                <a:spcPct val="120000"/>
              </a:lnSpc>
              <a:buFont typeface="Arial"/>
              <a:buChar char="•"/>
            </a:pPr>
            <a:r>
              <a:rPr lang="en-US" dirty="0" smtClean="0">
                <a:latin typeface="Arial"/>
                <a:cs typeface="Arial"/>
              </a:rPr>
              <a:t>It </a:t>
            </a:r>
            <a:r>
              <a:rPr lang="en-US" dirty="0">
                <a:latin typeface="Arial"/>
                <a:cs typeface="Arial"/>
              </a:rPr>
              <a:t>is generally recommended that women with PMS increase their intake of whole grains, vegetables, and fruit, while decreasing their intake of salt, sugar, caffeine, and alcohol.</a:t>
            </a:r>
          </a:p>
          <a:p>
            <a:pPr marL="285750" lvl="0" indent="-285750">
              <a:lnSpc>
                <a:spcPct val="120000"/>
              </a:lnSpc>
              <a:buFont typeface="Arial"/>
              <a:buChar char="•"/>
            </a:pPr>
            <a:r>
              <a:rPr lang="en-US" dirty="0">
                <a:latin typeface="Arial"/>
                <a:cs typeface="Arial"/>
              </a:rPr>
              <a:t>adequate sleep and </a:t>
            </a:r>
            <a:r>
              <a:rPr lang="en-US" dirty="0" smtClean="0">
                <a:latin typeface="Arial"/>
                <a:cs typeface="Arial"/>
              </a:rPr>
              <a:t>rest</a:t>
            </a:r>
          </a:p>
          <a:p>
            <a:pPr marL="285750" lvl="0" indent="-285750">
              <a:lnSpc>
                <a:spcPct val="120000"/>
              </a:lnSpc>
              <a:buFont typeface="Arial"/>
              <a:buChar char="•"/>
            </a:pPr>
            <a:r>
              <a:rPr lang="en-US" dirty="0" smtClean="0">
                <a:latin typeface="Arial"/>
                <a:cs typeface="Arial"/>
              </a:rPr>
              <a:t>WATER</a:t>
            </a:r>
          </a:p>
          <a:p>
            <a:pPr marL="285750" lvl="0" indent="-285750">
              <a:lnSpc>
                <a:spcPct val="120000"/>
              </a:lnSpc>
              <a:buFont typeface="Arial"/>
              <a:buChar char="•"/>
            </a:pPr>
            <a:r>
              <a:rPr lang="en-US" dirty="0" smtClean="0">
                <a:latin typeface="Arial"/>
                <a:cs typeface="Arial"/>
              </a:rPr>
              <a:t>(Bridget will discuss herbalism options at the end.)</a:t>
            </a:r>
            <a:endParaRPr lang="en-US" dirty="0">
              <a:latin typeface="Arial"/>
              <a:cs typeface="Arial"/>
            </a:endParaRPr>
          </a:p>
          <a:p>
            <a:pPr>
              <a:lnSpc>
                <a:spcPct val="120000"/>
              </a:lnSpc>
            </a:pPr>
            <a:r>
              <a:rPr lang="en-US" dirty="0">
                <a:latin typeface="Arial"/>
                <a:cs typeface="Arial"/>
              </a:rPr>
              <a:t> </a:t>
            </a:r>
          </a:p>
        </p:txBody>
      </p:sp>
    </p:spTree>
    <p:extLst>
      <p:ext uri="{BB962C8B-B14F-4D97-AF65-F5344CB8AC3E}">
        <p14:creationId xmlns:p14="http://schemas.microsoft.com/office/powerpoint/2010/main" val="15461006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6" y="39040"/>
            <a:ext cx="4593322" cy="1077218"/>
          </a:xfrm>
          <a:prstGeom prst="rect">
            <a:avLst/>
          </a:prstGeom>
          <a:noFill/>
        </p:spPr>
        <p:txBody>
          <a:bodyPr wrap="square" rtlCol="0">
            <a:spAutoFit/>
          </a:bodyPr>
          <a:lstStyle/>
          <a:p>
            <a:r>
              <a:rPr lang="en-US" sz="3200" dirty="0" smtClean="0">
                <a:latin typeface="Arial"/>
                <a:cs typeface="Arial"/>
              </a:rPr>
              <a:t>What causes hormone imbalances?</a:t>
            </a:r>
            <a:endParaRPr lang="en-US" sz="3200" dirty="0">
              <a:latin typeface="Arial"/>
              <a:cs typeface="Arial"/>
            </a:endParaRPr>
          </a:p>
        </p:txBody>
      </p:sp>
      <p:sp>
        <p:nvSpPr>
          <p:cNvPr id="7" name="TextBox 6"/>
          <p:cNvSpPr txBox="1"/>
          <p:nvPr/>
        </p:nvSpPr>
        <p:spPr>
          <a:xfrm>
            <a:off x="968628" y="1153765"/>
            <a:ext cx="7874000" cy="5402505"/>
          </a:xfrm>
          <a:prstGeom prst="rect">
            <a:avLst/>
          </a:prstGeom>
          <a:noFill/>
        </p:spPr>
        <p:txBody>
          <a:bodyPr wrap="square" rtlCol="0">
            <a:spAutoFit/>
          </a:bodyPr>
          <a:lstStyle/>
          <a:p>
            <a:pPr marL="342900" indent="-342900">
              <a:lnSpc>
                <a:spcPct val="120000"/>
              </a:lnSpc>
              <a:buAutoNum type="arabicParenBoth"/>
            </a:pPr>
            <a:r>
              <a:rPr lang="en-US" sz="1600" b="1" dirty="0" smtClean="0">
                <a:latin typeface="Arial"/>
                <a:cs typeface="Arial"/>
              </a:rPr>
              <a:t>Prolonged stress </a:t>
            </a:r>
            <a:r>
              <a:rPr lang="en-US" sz="1600" dirty="0" smtClean="0">
                <a:latin typeface="Arial"/>
                <a:cs typeface="Arial"/>
              </a:rPr>
              <a:t>disrupts your adrenals</a:t>
            </a:r>
          </a:p>
          <a:p>
            <a:pPr>
              <a:lnSpc>
                <a:spcPct val="120000"/>
              </a:lnSpc>
            </a:pPr>
            <a:r>
              <a:rPr lang="en-US" sz="1600" dirty="0" smtClean="0">
                <a:latin typeface="Arial"/>
                <a:cs typeface="Arial"/>
              </a:rPr>
              <a:t>disrupting the production of adrenaline and </a:t>
            </a:r>
          </a:p>
          <a:p>
            <a:pPr>
              <a:lnSpc>
                <a:spcPct val="120000"/>
              </a:lnSpc>
            </a:pPr>
            <a:r>
              <a:rPr lang="en-US" sz="1600" dirty="0" smtClean="0">
                <a:latin typeface="Arial"/>
                <a:cs typeface="Arial"/>
              </a:rPr>
              <a:t>cortisol.  It results in chronically elevated cortisol</a:t>
            </a:r>
          </a:p>
          <a:p>
            <a:pPr>
              <a:lnSpc>
                <a:spcPct val="120000"/>
              </a:lnSpc>
            </a:pPr>
            <a:r>
              <a:rPr lang="en-US" sz="1600" dirty="0" smtClean="0">
                <a:latin typeface="Arial"/>
                <a:cs typeface="Arial"/>
              </a:rPr>
              <a:t>levels which results in weight gain (around mid</a:t>
            </a:r>
            <a:r>
              <a:rPr lang="en-US" sz="1600" dirty="0" smtClean="0">
                <a:latin typeface="Arial"/>
                <a:cs typeface="Arial"/>
              </a:rPr>
              <a:t>-</a:t>
            </a:r>
          </a:p>
          <a:p>
            <a:pPr>
              <a:lnSpc>
                <a:spcPct val="120000"/>
              </a:lnSpc>
            </a:pPr>
            <a:r>
              <a:rPr lang="en-US" sz="1600" dirty="0" smtClean="0">
                <a:latin typeface="Arial"/>
                <a:cs typeface="Arial"/>
              </a:rPr>
              <a:t>section</a:t>
            </a:r>
            <a:r>
              <a:rPr lang="en-US" sz="1600" dirty="0" smtClean="0">
                <a:latin typeface="Arial"/>
                <a:cs typeface="Arial"/>
              </a:rPr>
              <a:t>), blood sugar imbalances, thinning skin, </a:t>
            </a:r>
          </a:p>
          <a:p>
            <a:pPr>
              <a:lnSpc>
                <a:spcPct val="120000"/>
              </a:lnSpc>
            </a:pPr>
            <a:r>
              <a:rPr lang="en-US" sz="1600" dirty="0" smtClean="0">
                <a:latin typeface="Arial"/>
                <a:cs typeface="Arial"/>
              </a:rPr>
              <a:t>muscle wasting, memory loss, high blood pressure, etc. </a:t>
            </a:r>
          </a:p>
          <a:p>
            <a:pPr lvl="0">
              <a:lnSpc>
                <a:spcPct val="120000"/>
              </a:lnSpc>
            </a:pPr>
            <a:r>
              <a:rPr lang="en-US" sz="1600" dirty="0" smtClean="0">
                <a:latin typeface="Arial"/>
                <a:cs typeface="Arial"/>
              </a:rPr>
              <a:t>     - The </a:t>
            </a:r>
            <a:r>
              <a:rPr lang="en-US" sz="1600" dirty="0">
                <a:latin typeface="Arial"/>
                <a:cs typeface="Arial"/>
              </a:rPr>
              <a:t>thyroid, which regulates metabolism, may turn down its hormonal activity in an attempt to reverse adrenal overdrive. Some symptoms of hypothyroidism include fatigue, weight gain, fibroids, endometriosis, ovarian cysts, heavy bleeding, fibrocystic breast disease, depression, PMS, migraines, lack of concentration, cold hands and feet, menopausal symptoms, miscarriage and infertility</a:t>
            </a:r>
            <a:r>
              <a:rPr lang="en-US" sz="1600" dirty="0" smtClean="0">
                <a:latin typeface="Arial"/>
                <a:cs typeface="Arial"/>
              </a:rPr>
              <a:t>.</a:t>
            </a:r>
          </a:p>
          <a:p>
            <a:pPr lvl="0">
              <a:lnSpc>
                <a:spcPct val="120000"/>
              </a:lnSpc>
            </a:pPr>
            <a:r>
              <a:rPr lang="en-US" sz="1600" dirty="0" smtClean="0">
                <a:latin typeface="Arial"/>
                <a:cs typeface="Arial"/>
              </a:rPr>
              <a:t>(2) </a:t>
            </a:r>
            <a:r>
              <a:rPr lang="en-US" sz="1600" b="1" dirty="0" smtClean="0">
                <a:latin typeface="Arial"/>
                <a:cs typeface="Arial"/>
              </a:rPr>
              <a:t>Reduced exercise/sedentary lifestyle</a:t>
            </a:r>
          </a:p>
          <a:p>
            <a:pPr lvl="0">
              <a:lnSpc>
                <a:spcPct val="120000"/>
              </a:lnSpc>
            </a:pPr>
            <a:r>
              <a:rPr lang="en-US" sz="1600" dirty="0" smtClean="0">
                <a:latin typeface="Arial"/>
                <a:cs typeface="Arial"/>
              </a:rPr>
              <a:t>(3) </a:t>
            </a:r>
            <a:r>
              <a:rPr lang="en-US" sz="1600" b="1" dirty="0" smtClean="0">
                <a:latin typeface="Arial"/>
                <a:cs typeface="Arial"/>
              </a:rPr>
              <a:t>A high salt diet</a:t>
            </a:r>
          </a:p>
          <a:p>
            <a:pPr lvl="0">
              <a:lnSpc>
                <a:spcPct val="120000"/>
              </a:lnSpc>
            </a:pPr>
            <a:r>
              <a:rPr lang="en-US" sz="1600" dirty="0" smtClean="0">
                <a:latin typeface="Arial"/>
                <a:cs typeface="Arial"/>
              </a:rPr>
              <a:t>(4</a:t>
            </a:r>
            <a:r>
              <a:rPr lang="en-US" sz="1600" b="1" dirty="0" smtClean="0">
                <a:latin typeface="Arial"/>
                <a:cs typeface="Arial"/>
              </a:rPr>
              <a:t>) A </a:t>
            </a:r>
            <a:r>
              <a:rPr lang="en-US" sz="1600" b="1" dirty="0">
                <a:latin typeface="Arial"/>
                <a:cs typeface="Arial"/>
              </a:rPr>
              <a:t>candida waste product </a:t>
            </a:r>
            <a:r>
              <a:rPr lang="en-US" sz="1600" dirty="0">
                <a:latin typeface="Arial"/>
                <a:cs typeface="Arial"/>
              </a:rPr>
              <a:t>produces a false estrogen, which tricks the body into thinking it has produced adequate levels, signaling a reduction of its own estrogen</a:t>
            </a:r>
            <a:r>
              <a:rPr lang="en-US" sz="1600" dirty="0" smtClean="0">
                <a:latin typeface="Arial"/>
                <a:cs typeface="Arial"/>
              </a:rPr>
              <a:t>. Elevated </a:t>
            </a:r>
            <a:r>
              <a:rPr lang="en-US" sz="1600" dirty="0">
                <a:latin typeface="Arial"/>
                <a:cs typeface="Arial"/>
              </a:rPr>
              <a:t>estrogen levels also increase vaginal candidiasis </a:t>
            </a:r>
            <a:r>
              <a:rPr lang="en-US" sz="1600" dirty="0" smtClean="0">
                <a:latin typeface="Arial"/>
                <a:cs typeface="Arial"/>
              </a:rPr>
              <a:t>incidence.</a:t>
            </a:r>
            <a:r>
              <a:rPr lang="en-US" sz="1600" dirty="0">
                <a:latin typeface="Arial"/>
                <a:cs typeface="Arial"/>
              </a:rPr>
              <a:t> </a:t>
            </a:r>
            <a:r>
              <a:rPr lang="en-US" sz="1600" dirty="0" smtClean="0">
                <a:latin typeface="Arial"/>
                <a:cs typeface="Arial"/>
              </a:rPr>
              <a:t> </a:t>
            </a:r>
            <a:r>
              <a:rPr lang="en-US" sz="1600" dirty="0" smtClean="0">
                <a:latin typeface="Arial"/>
                <a:cs typeface="Arial"/>
              </a:rPr>
              <a:t>Estrogen </a:t>
            </a:r>
            <a:r>
              <a:rPr lang="en-US" sz="1600" dirty="0">
                <a:latin typeface="Arial"/>
                <a:cs typeface="Arial"/>
              </a:rPr>
              <a:t>will literally feed candida growth, which is why birth control pills and estrogen replacement therapy put women at a greater risk of developing candida</a:t>
            </a:r>
            <a:r>
              <a:rPr lang="en-US" sz="1600" dirty="0" smtClean="0">
                <a:latin typeface="Arial"/>
                <a:cs typeface="Arial"/>
              </a:rPr>
              <a:t>.</a:t>
            </a:r>
            <a:endParaRPr lang="en-US" sz="1600" dirty="0">
              <a:latin typeface="Arial"/>
              <a:cs typeface="Arial"/>
            </a:endParaRPr>
          </a:p>
        </p:txBody>
      </p:sp>
      <p:sp>
        <p:nvSpPr>
          <p:cNvPr id="8" name="Rounded Rectangle 7"/>
          <p:cNvSpPr/>
          <p:nvPr/>
        </p:nvSpPr>
        <p:spPr>
          <a:xfrm>
            <a:off x="5808888" y="188132"/>
            <a:ext cx="3245452" cy="239868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extBox 5"/>
          <p:cNvSpPr txBox="1"/>
          <p:nvPr/>
        </p:nvSpPr>
        <p:spPr>
          <a:xfrm>
            <a:off x="5867672" y="475523"/>
            <a:ext cx="3186668" cy="2677656"/>
          </a:xfrm>
          <a:prstGeom prst="rect">
            <a:avLst/>
          </a:prstGeom>
          <a:noFill/>
        </p:spPr>
        <p:txBody>
          <a:bodyPr wrap="square" rtlCol="0">
            <a:spAutoFit/>
          </a:bodyPr>
          <a:lstStyle/>
          <a:p>
            <a:r>
              <a:rPr lang="en-US" sz="1400" b="1" dirty="0" smtClean="0">
                <a:latin typeface="Arial"/>
                <a:cs typeface="Arial"/>
              </a:rPr>
              <a:t>Signs of hormone imbalance:</a:t>
            </a:r>
          </a:p>
          <a:p>
            <a:pPr marL="285750" indent="-285750">
              <a:buFont typeface="Arial"/>
              <a:buChar char="•"/>
            </a:pPr>
            <a:r>
              <a:rPr lang="en-US" sz="1400" dirty="0" smtClean="0">
                <a:latin typeface="Arial"/>
                <a:cs typeface="Arial"/>
              </a:rPr>
              <a:t>Persistent weight gain</a:t>
            </a:r>
          </a:p>
          <a:p>
            <a:pPr marL="285750" indent="-285750">
              <a:buFont typeface="Arial"/>
              <a:buChar char="•"/>
            </a:pPr>
            <a:r>
              <a:rPr lang="en-US" sz="1400" dirty="0" smtClean="0">
                <a:latin typeface="Arial"/>
                <a:cs typeface="Arial"/>
              </a:rPr>
              <a:t>Belly fat and loss of muscle mass</a:t>
            </a:r>
          </a:p>
          <a:p>
            <a:pPr marL="285750" indent="-285750">
              <a:buFont typeface="Arial"/>
              <a:buChar char="•"/>
            </a:pPr>
            <a:r>
              <a:rPr lang="en-US" sz="1400" dirty="0" smtClean="0">
                <a:latin typeface="Arial"/>
                <a:cs typeface="Arial"/>
              </a:rPr>
              <a:t>Low libido</a:t>
            </a:r>
          </a:p>
          <a:p>
            <a:pPr marL="285750" indent="-285750">
              <a:buFont typeface="Arial"/>
              <a:buChar char="•"/>
            </a:pPr>
            <a:r>
              <a:rPr lang="en-US" sz="1400" dirty="0" smtClean="0">
                <a:latin typeface="Arial"/>
                <a:cs typeface="Arial"/>
              </a:rPr>
              <a:t>Fatigue</a:t>
            </a:r>
          </a:p>
          <a:p>
            <a:pPr marL="285750" indent="-285750">
              <a:buFont typeface="Arial"/>
              <a:buChar char="•"/>
            </a:pPr>
            <a:r>
              <a:rPr lang="en-US" sz="1400" dirty="0" smtClean="0">
                <a:latin typeface="Arial"/>
                <a:cs typeface="Arial"/>
              </a:rPr>
              <a:t>Anxiety, irritability, depression</a:t>
            </a:r>
          </a:p>
          <a:p>
            <a:pPr marL="285750" indent="-285750">
              <a:buFont typeface="Arial"/>
              <a:buChar char="•"/>
            </a:pPr>
            <a:r>
              <a:rPr lang="en-US" sz="1400" dirty="0" smtClean="0">
                <a:latin typeface="Arial"/>
                <a:cs typeface="Arial"/>
              </a:rPr>
              <a:t>Insomnia</a:t>
            </a:r>
          </a:p>
          <a:p>
            <a:pPr marL="285750" indent="-285750">
              <a:buFont typeface="Arial"/>
              <a:buChar char="•"/>
            </a:pPr>
            <a:r>
              <a:rPr lang="en-US" sz="1400" dirty="0" smtClean="0">
                <a:latin typeface="Arial"/>
                <a:cs typeface="Arial"/>
              </a:rPr>
              <a:t>Digestion problems</a:t>
            </a:r>
          </a:p>
          <a:p>
            <a:pPr marL="285750" indent="-285750">
              <a:buFont typeface="Arial"/>
              <a:buChar char="•"/>
            </a:pPr>
            <a:r>
              <a:rPr lang="en-US" sz="1400" dirty="0" smtClean="0">
                <a:latin typeface="Arial"/>
                <a:cs typeface="Arial"/>
              </a:rPr>
              <a:t>Food cravings</a:t>
            </a:r>
          </a:p>
          <a:p>
            <a:pPr marL="285750" indent="-285750">
              <a:buFont typeface="Arial"/>
              <a:buChar char="•"/>
            </a:pPr>
            <a:endParaRPr lang="en-US" sz="1400" dirty="0" smtClean="0">
              <a:latin typeface="Arial"/>
              <a:cs typeface="Arial"/>
            </a:endParaRPr>
          </a:p>
          <a:p>
            <a:pPr marL="285750" indent="-285750">
              <a:buFont typeface="Arial"/>
              <a:buChar char="•"/>
            </a:pPr>
            <a:endParaRPr lang="en-US" sz="1400" dirty="0" smtClean="0">
              <a:latin typeface="Arial"/>
              <a:cs typeface="Arial"/>
            </a:endParaRPr>
          </a:p>
          <a:p>
            <a:endParaRPr lang="en-US" sz="1400" dirty="0">
              <a:latin typeface="Arial"/>
              <a:cs typeface="Arial"/>
            </a:endParaRPr>
          </a:p>
        </p:txBody>
      </p:sp>
    </p:spTree>
    <p:extLst>
      <p:ext uri="{BB962C8B-B14F-4D97-AF65-F5344CB8AC3E}">
        <p14:creationId xmlns:p14="http://schemas.microsoft.com/office/powerpoint/2010/main" val="11762664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31428"/>
            <a:ext cx="7873999" cy="584776"/>
          </a:xfrm>
          <a:prstGeom prst="rect">
            <a:avLst/>
          </a:prstGeom>
          <a:noFill/>
        </p:spPr>
        <p:txBody>
          <a:bodyPr wrap="square" rtlCol="0">
            <a:spAutoFit/>
          </a:bodyPr>
          <a:lstStyle/>
          <a:p>
            <a:r>
              <a:rPr lang="en-US" sz="3200" dirty="0" smtClean="0">
                <a:latin typeface="Arial"/>
                <a:cs typeface="Arial"/>
              </a:rPr>
              <a:t>Just remember….</a:t>
            </a:r>
            <a:endParaRPr lang="en-US" sz="3200" dirty="0">
              <a:latin typeface="Arial"/>
              <a:cs typeface="Arial"/>
            </a:endParaRPr>
          </a:p>
        </p:txBody>
      </p:sp>
      <p:sp>
        <p:nvSpPr>
          <p:cNvPr id="9" name="TextBox 8"/>
          <p:cNvSpPr txBox="1"/>
          <p:nvPr/>
        </p:nvSpPr>
        <p:spPr>
          <a:xfrm>
            <a:off x="1931493" y="1420017"/>
            <a:ext cx="6090928" cy="400110"/>
          </a:xfrm>
          <a:prstGeom prst="rect">
            <a:avLst/>
          </a:prstGeom>
          <a:noFill/>
        </p:spPr>
        <p:txBody>
          <a:bodyPr wrap="none" rtlCol="0">
            <a:spAutoFit/>
          </a:bodyPr>
          <a:lstStyle/>
          <a:p>
            <a:r>
              <a:rPr lang="en-US" sz="2000" b="1" i="1" dirty="0" smtClean="0">
                <a:solidFill>
                  <a:schemeClr val="accent5">
                    <a:lumMod val="75000"/>
                  </a:schemeClr>
                </a:solidFill>
                <a:latin typeface="Arial"/>
                <a:cs typeface="Arial"/>
              </a:rPr>
              <a:t>The world moves at whatever pace you allow it.</a:t>
            </a:r>
            <a:endParaRPr lang="en-US" sz="2000" b="1" i="1" dirty="0">
              <a:solidFill>
                <a:schemeClr val="accent5">
                  <a:lumMod val="75000"/>
                </a:schemeClr>
              </a:solidFill>
              <a:latin typeface="Arial"/>
              <a:cs typeface="Arial"/>
            </a:endParaRPr>
          </a:p>
        </p:txBody>
      </p:sp>
    </p:spTree>
    <p:extLst>
      <p:ext uri="{BB962C8B-B14F-4D97-AF65-F5344CB8AC3E}">
        <p14:creationId xmlns:p14="http://schemas.microsoft.com/office/powerpoint/2010/main" val="4109739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5522265" cy="584776"/>
          </a:xfrm>
          <a:prstGeom prst="rect">
            <a:avLst/>
          </a:prstGeom>
          <a:noFill/>
        </p:spPr>
        <p:txBody>
          <a:bodyPr wrap="none" rtlCol="0">
            <a:spAutoFit/>
          </a:bodyPr>
          <a:lstStyle/>
          <a:p>
            <a:r>
              <a:rPr lang="en-US" sz="3200" dirty="0" smtClean="0">
                <a:latin typeface="Arial"/>
                <a:cs typeface="Arial"/>
              </a:rPr>
              <a:t>Thank you to Amy and QSXX</a:t>
            </a:r>
            <a:endParaRPr lang="en-US" sz="3200" dirty="0">
              <a:latin typeface="Arial"/>
              <a:cs typeface="Arial"/>
            </a:endParaRPr>
          </a:p>
        </p:txBody>
      </p:sp>
      <p:pic>
        <p:nvPicPr>
          <p:cNvPr id="6" name="Picture 5" descr="AJM_Bio_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05" y="1372330"/>
            <a:ext cx="4607329" cy="4784906"/>
          </a:xfrm>
          <a:prstGeom prst="rect">
            <a:avLst/>
          </a:prstGeom>
        </p:spPr>
      </p:pic>
      <p:sp>
        <p:nvSpPr>
          <p:cNvPr id="7" name="TextBox 6"/>
          <p:cNvSpPr txBox="1"/>
          <p:nvPr/>
        </p:nvSpPr>
        <p:spPr>
          <a:xfrm>
            <a:off x="1165263" y="6239672"/>
            <a:ext cx="4221027" cy="338554"/>
          </a:xfrm>
          <a:prstGeom prst="rect">
            <a:avLst/>
          </a:prstGeom>
          <a:noFill/>
        </p:spPr>
        <p:txBody>
          <a:bodyPr wrap="square" rtlCol="0">
            <a:spAutoFit/>
          </a:bodyPr>
          <a:lstStyle/>
          <a:p>
            <a:r>
              <a:rPr lang="en-US" sz="1600" b="1" dirty="0" smtClean="0">
                <a:latin typeface="Arial"/>
                <a:cs typeface="Arial"/>
              </a:rPr>
              <a:t>You can follow her @</a:t>
            </a:r>
            <a:r>
              <a:rPr lang="en-US" sz="1600" b="1" dirty="0" err="1" smtClean="0">
                <a:latin typeface="Arial"/>
                <a:cs typeface="Arial"/>
              </a:rPr>
              <a:t>amyjmerrill</a:t>
            </a:r>
            <a:endParaRPr lang="en-US" sz="1600" b="1" dirty="0" smtClean="0">
              <a:latin typeface="Arial"/>
              <a:cs typeface="Arial"/>
            </a:endParaRPr>
          </a:p>
        </p:txBody>
      </p:sp>
      <p:sp>
        <p:nvSpPr>
          <p:cNvPr id="8" name="Rectangle 7"/>
          <p:cNvSpPr/>
          <p:nvPr/>
        </p:nvSpPr>
        <p:spPr>
          <a:xfrm>
            <a:off x="5751724" y="1628507"/>
            <a:ext cx="3126181" cy="923330"/>
          </a:xfrm>
          <a:prstGeom prst="rect">
            <a:avLst/>
          </a:prstGeom>
        </p:spPr>
        <p:txBody>
          <a:bodyPr wrap="square">
            <a:spAutoFit/>
          </a:bodyPr>
          <a:lstStyle/>
          <a:p>
            <a:r>
              <a:rPr lang="en-US" dirty="0" smtClean="0">
                <a:latin typeface="Arial"/>
                <a:cs typeface="Arial"/>
              </a:rPr>
              <a:t>Amy is a marketing guru, leading strategist, philanthropist, and musician.</a:t>
            </a:r>
          </a:p>
        </p:txBody>
      </p:sp>
      <p:sp>
        <p:nvSpPr>
          <p:cNvPr id="9" name="Rectangle 8"/>
          <p:cNvSpPr/>
          <p:nvPr/>
        </p:nvSpPr>
        <p:spPr>
          <a:xfrm>
            <a:off x="5751724" y="3051042"/>
            <a:ext cx="3126181" cy="646331"/>
          </a:xfrm>
          <a:prstGeom prst="rect">
            <a:avLst/>
          </a:prstGeom>
        </p:spPr>
        <p:txBody>
          <a:bodyPr wrap="square">
            <a:spAutoFit/>
          </a:bodyPr>
          <a:lstStyle/>
          <a:p>
            <a:r>
              <a:rPr lang="en-US" i="1" dirty="0" smtClean="0">
                <a:latin typeface="Arial"/>
                <a:cs typeface="Arial"/>
              </a:rPr>
              <a:t>.. AND all around AWESOME!</a:t>
            </a:r>
          </a:p>
        </p:txBody>
      </p:sp>
    </p:spTree>
    <p:extLst>
      <p:ext uri="{BB962C8B-B14F-4D97-AF65-F5344CB8AC3E}">
        <p14:creationId xmlns:p14="http://schemas.microsoft.com/office/powerpoint/2010/main" val="1164597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98074" y="321232"/>
            <a:ext cx="8281835" cy="584776"/>
          </a:xfrm>
          <a:prstGeom prst="rect">
            <a:avLst/>
          </a:prstGeom>
          <a:noFill/>
        </p:spPr>
        <p:txBody>
          <a:bodyPr wrap="none" rtlCol="0">
            <a:spAutoFit/>
          </a:bodyPr>
          <a:lstStyle/>
          <a:p>
            <a:r>
              <a:rPr lang="en-US" sz="3200" dirty="0" smtClean="0">
                <a:latin typeface="Arial"/>
                <a:cs typeface="Arial"/>
              </a:rPr>
              <a:t>Natural ways to mitigate hormone imbalance</a:t>
            </a:r>
            <a:endParaRPr lang="en-US" sz="3200" dirty="0">
              <a:latin typeface="Arial"/>
              <a:cs typeface="Arial"/>
            </a:endParaRPr>
          </a:p>
        </p:txBody>
      </p:sp>
      <p:sp>
        <p:nvSpPr>
          <p:cNvPr id="3" name="TextBox 2"/>
          <p:cNvSpPr txBox="1"/>
          <p:nvPr/>
        </p:nvSpPr>
        <p:spPr>
          <a:xfrm>
            <a:off x="1096612" y="1310359"/>
            <a:ext cx="7781293" cy="4801315"/>
          </a:xfrm>
          <a:prstGeom prst="rect">
            <a:avLst/>
          </a:prstGeom>
          <a:noFill/>
        </p:spPr>
        <p:txBody>
          <a:bodyPr wrap="square" rtlCol="0">
            <a:spAutoFit/>
          </a:bodyPr>
          <a:lstStyle/>
          <a:p>
            <a:pPr marL="342900" indent="-342900">
              <a:buAutoNum type="arabicPeriod"/>
            </a:pPr>
            <a:r>
              <a:rPr lang="en-US" dirty="0" smtClean="0"/>
              <a:t>Avoid “white foods” – including alcohol.</a:t>
            </a:r>
          </a:p>
          <a:p>
            <a:pPr marL="342900" indent="-342900">
              <a:buAutoNum type="arabicPeriod"/>
            </a:pPr>
            <a:r>
              <a:rPr lang="en-US" dirty="0" smtClean="0"/>
              <a:t> Supplement with omega-3s</a:t>
            </a:r>
          </a:p>
          <a:p>
            <a:pPr marL="342900" indent="-342900">
              <a:buAutoNum type="arabicPeriod"/>
            </a:pPr>
            <a:r>
              <a:rPr lang="en-US" dirty="0" smtClean="0"/>
              <a:t>Steer clear of commercial oils (vegetable oil, peanut oil, canola oil, soybean oil, margarine, shortening</a:t>
            </a:r>
          </a:p>
          <a:p>
            <a:pPr marL="342900" indent="-342900">
              <a:buAutoNum type="arabicPeriod"/>
            </a:pPr>
            <a:r>
              <a:rPr lang="en-US" dirty="0" smtClean="0"/>
              <a:t>Limit caffeine</a:t>
            </a:r>
          </a:p>
          <a:p>
            <a:pPr marL="342900" indent="-342900">
              <a:buAutoNum type="arabicPeriod"/>
            </a:pPr>
            <a:r>
              <a:rPr lang="en-US" dirty="0" smtClean="0"/>
              <a:t>Eat coconut oil and avocados</a:t>
            </a:r>
          </a:p>
          <a:p>
            <a:pPr marL="342900" indent="-342900">
              <a:buAutoNum type="arabicPeriod"/>
            </a:pPr>
            <a:r>
              <a:rPr lang="en-US" dirty="0" smtClean="0"/>
              <a:t>Reduce stress</a:t>
            </a:r>
          </a:p>
          <a:p>
            <a:pPr marL="342900" indent="-342900">
              <a:buAutoNum type="arabicPeriod"/>
            </a:pPr>
            <a:r>
              <a:rPr lang="en-US" dirty="0" smtClean="0"/>
              <a:t>Vitamin D supplements</a:t>
            </a:r>
          </a:p>
          <a:p>
            <a:pPr marL="342900" indent="-342900">
              <a:buAutoNum type="arabicPeriod"/>
            </a:pPr>
            <a:r>
              <a:rPr lang="en-US" dirty="0" smtClean="0"/>
              <a:t>Increase fiber</a:t>
            </a:r>
          </a:p>
          <a:p>
            <a:pPr marL="342900" indent="-342900">
              <a:buAutoNum type="arabicPeriod"/>
            </a:pPr>
            <a:r>
              <a:rPr lang="en-US" dirty="0" smtClean="0"/>
              <a:t>Increase fruits and </a:t>
            </a:r>
            <a:r>
              <a:rPr lang="en-US" dirty="0"/>
              <a:t>v</a:t>
            </a:r>
            <a:r>
              <a:rPr lang="en-US" dirty="0" smtClean="0"/>
              <a:t>egetables</a:t>
            </a:r>
          </a:p>
          <a:p>
            <a:pPr marL="342900" indent="-342900">
              <a:buAutoNum type="arabicPeriod"/>
            </a:pPr>
            <a:r>
              <a:rPr lang="en-US" dirty="0" smtClean="0"/>
              <a:t>Exercise</a:t>
            </a:r>
          </a:p>
          <a:p>
            <a:pPr marL="342900" indent="-342900">
              <a:buAutoNum type="arabicPeriod"/>
            </a:pPr>
            <a:r>
              <a:rPr lang="en-US" dirty="0" smtClean="0"/>
              <a:t>Recognize the hormone disrupters in your bathroom cabinet:</a:t>
            </a:r>
          </a:p>
          <a:p>
            <a:r>
              <a:rPr lang="en-US" dirty="0"/>
              <a:t>	</a:t>
            </a:r>
            <a:r>
              <a:rPr lang="en-US" dirty="0" smtClean="0"/>
              <a:t>- </a:t>
            </a:r>
            <a:r>
              <a:rPr lang="en-US" dirty="0" err="1" smtClean="0"/>
              <a:t>parabens</a:t>
            </a:r>
            <a:r>
              <a:rPr lang="en-US" dirty="0" smtClean="0"/>
              <a:t>,</a:t>
            </a:r>
          </a:p>
          <a:p>
            <a:r>
              <a:rPr lang="en-US" dirty="0"/>
              <a:t>	</a:t>
            </a:r>
            <a:r>
              <a:rPr lang="en-US" dirty="0" smtClean="0"/>
              <a:t>- phthalates</a:t>
            </a:r>
          </a:p>
          <a:p>
            <a:r>
              <a:rPr lang="en-US" dirty="0"/>
              <a:t>	</a:t>
            </a:r>
            <a:r>
              <a:rPr lang="en-US" dirty="0" smtClean="0"/>
              <a:t>- </a:t>
            </a:r>
            <a:r>
              <a:rPr lang="en-US" dirty="0" err="1" smtClean="0"/>
              <a:t>bisphenol</a:t>
            </a:r>
            <a:r>
              <a:rPr lang="en-US" dirty="0" smtClean="0"/>
              <a:t>-A (BPA)</a:t>
            </a:r>
          </a:p>
          <a:p>
            <a:r>
              <a:rPr lang="en-US" dirty="0" smtClean="0"/>
              <a:t>12. Manage your stress</a:t>
            </a:r>
          </a:p>
          <a:p>
            <a:r>
              <a:rPr lang="en-US" dirty="0" smtClean="0"/>
              <a:t>13. Consider weaning off synthetic hormones (birth control)</a:t>
            </a:r>
          </a:p>
        </p:txBody>
      </p:sp>
    </p:spTree>
    <p:extLst>
      <p:ext uri="{BB962C8B-B14F-4D97-AF65-F5344CB8AC3E}">
        <p14:creationId xmlns:p14="http://schemas.microsoft.com/office/powerpoint/2010/main" val="4442921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45110" y="86072"/>
            <a:ext cx="7803498" cy="954107"/>
          </a:xfrm>
          <a:prstGeom prst="rect">
            <a:avLst/>
          </a:prstGeom>
          <a:noFill/>
        </p:spPr>
        <p:txBody>
          <a:bodyPr wrap="square" rtlCol="0">
            <a:spAutoFit/>
          </a:bodyPr>
          <a:lstStyle/>
          <a:p>
            <a:r>
              <a:rPr lang="en-US" sz="2800" dirty="0" smtClean="0">
                <a:latin typeface="Arial"/>
                <a:cs typeface="Arial"/>
              </a:rPr>
              <a:t>Herbalism and wellness programs for hormone balance management:</a:t>
            </a:r>
            <a:endParaRPr lang="en-US" sz="2800" dirty="0">
              <a:latin typeface="Arial"/>
              <a:cs typeface="Arial"/>
            </a:endParaRPr>
          </a:p>
        </p:txBody>
      </p:sp>
      <p:sp>
        <p:nvSpPr>
          <p:cNvPr id="6" name="Rectangle 5"/>
          <p:cNvSpPr/>
          <p:nvPr/>
        </p:nvSpPr>
        <p:spPr>
          <a:xfrm>
            <a:off x="3398317" y="1622639"/>
            <a:ext cx="5479588" cy="4241161"/>
          </a:xfrm>
          <a:prstGeom prst="rect">
            <a:avLst/>
          </a:prstGeom>
        </p:spPr>
        <p:txBody>
          <a:bodyPr wrap="square">
            <a:spAutoFit/>
          </a:bodyPr>
          <a:lstStyle/>
          <a:p>
            <a:pPr>
              <a:lnSpc>
                <a:spcPct val="130000"/>
              </a:lnSpc>
            </a:pPr>
            <a:r>
              <a:rPr lang="en-US" sz="1600" dirty="0" smtClean="0">
                <a:latin typeface="Arial"/>
                <a:cs typeface="Arial"/>
              </a:rPr>
              <a:t>About </a:t>
            </a:r>
            <a:r>
              <a:rPr lang="en-US" sz="1600" dirty="0">
                <a:latin typeface="Arial"/>
                <a:cs typeface="Arial"/>
              </a:rPr>
              <a:t>Bridget Bridget Molloy is an Herbalist, Educator, &amp; Event Planner at the Nourished Health Center in uptown based out of Denver, Colorado. She is also has an endless smile and interest in health. The role of health through botanical medicine and healthy foods is vital for shaping personal, community, and global health and well-being. Her interest in botanical medicine began as a child with drinking tea and playing in our backyard gardens. Bridget loves helping others of all ages to enhance their personal health and well-being for a happier, sustainable, and productive lifestyle, which brought her to start Bridget’s Botanicals in March of 2014. Bridget’s specialties are in stress, anxiety, chronic fatigue, and sex health.</a:t>
            </a:r>
          </a:p>
        </p:txBody>
      </p:sp>
      <p:pic>
        <p:nvPicPr>
          <p:cNvPr id="7" name="Picture 6" descr="linkedin-pi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53" y="1422747"/>
            <a:ext cx="2389425" cy="2492751"/>
          </a:xfrm>
          <a:prstGeom prst="rect">
            <a:avLst/>
          </a:prstGeom>
        </p:spPr>
      </p:pic>
      <p:sp>
        <p:nvSpPr>
          <p:cNvPr id="8" name="TextBox 7"/>
          <p:cNvSpPr txBox="1"/>
          <p:nvPr/>
        </p:nvSpPr>
        <p:spPr>
          <a:xfrm>
            <a:off x="1007919" y="4068354"/>
            <a:ext cx="2390398" cy="400110"/>
          </a:xfrm>
          <a:prstGeom prst="rect">
            <a:avLst/>
          </a:prstGeom>
          <a:noFill/>
        </p:spPr>
        <p:txBody>
          <a:bodyPr wrap="none" rtlCol="0">
            <a:spAutoFit/>
          </a:bodyPr>
          <a:lstStyle/>
          <a:p>
            <a:r>
              <a:rPr lang="en-US" sz="2000" b="1" dirty="0" smtClean="0">
                <a:latin typeface="Chalkduster"/>
                <a:cs typeface="Chalkduster"/>
              </a:rPr>
              <a:t>Bridget Molloy</a:t>
            </a:r>
            <a:endParaRPr lang="en-US" sz="2000" b="1" dirty="0">
              <a:latin typeface="Chalkduster"/>
              <a:cs typeface="Chalkduster"/>
            </a:endParaRPr>
          </a:p>
        </p:txBody>
      </p:sp>
      <p:sp>
        <p:nvSpPr>
          <p:cNvPr id="9" name="Rectangle 8"/>
          <p:cNvSpPr/>
          <p:nvPr/>
        </p:nvSpPr>
        <p:spPr>
          <a:xfrm>
            <a:off x="2811606" y="6100646"/>
            <a:ext cx="3165327" cy="369332"/>
          </a:xfrm>
          <a:prstGeom prst="rect">
            <a:avLst/>
          </a:prstGeom>
        </p:spPr>
        <p:txBody>
          <a:bodyPr wrap="none">
            <a:spAutoFit/>
          </a:bodyPr>
          <a:lstStyle/>
          <a:p>
            <a:r>
              <a:rPr lang="en-US" b="1" i="1" dirty="0" err="1" smtClean="0">
                <a:latin typeface="Chalkduster"/>
                <a:cs typeface="Chalkduster"/>
              </a:rPr>
              <a:t>bridgetsbotanicals.org</a:t>
            </a:r>
            <a:endParaRPr lang="en-US" b="1" i="1" dirty="0">
              <a:latin typeface="Chalkduster"/>
              <a:cs typeface="Chalkduster"/>
            </a:endParaRPr>
          </a:p>
        </p:txBody>
      </p:sp>
    </p:spTree>
    <p:extLst>
      <p:ext uri="{BB962C8B-B14F-4D97-AF65-F5344CB8AC3E}">
        <p14:creationId xmlns:p14="http://schemas.microsoft.com/office/powerpoint/2010/main" val="1991723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6874999" cy="584776"/>
          </a:xfrm>
          <a:prstGeom prst="rect">
            <a:avLst/>
          </a:prstGeom>
          <a:noFill/>
        </p:spPr>
        <p:txBody>
          <a:bodyPr wrap="none" rtlCol="0">
            <a:spAutoFit/>
          </a:bodyPr>
          <a:lstStyle/>
          <a:p>
            <a:r>
              <a:rPr lang="en-US" sz="3200" dirty="0" err="1" smtClean="0">
                <a:latin typeface="Arial"/>
                <a:cs typeface="Arial"/>
              </a:rPr>
              <a:t>WeWork</a:t>
            </a:r>
            <a:r>
              <a:rPr lang="en-US" sz="3200" dirty="0" smtClean="0">
                <a:latin typeface="Arial"/>
                <a:cs typeface="Arial"/>
              </a:rPr>
              <a:t>: a shared co-working space</a:t>
            </a:r>
            <a:endParaRPr lang="en-US" sz="3200" dirty="0">
              <a:latin typeface="Arial"/>
              <a:cs typeface="Arial"/>
            </a:endParaRPr>
          </a:p>
        </p:txBody>
      </p:sp>
      <p:pic>
        <p:nvPicPr>
          <p:cNvPr id="3" name="Picture 2" descr="dwyl-03-795c93d0cb52f408861750458dd850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53" y="993602"/>
            <a:ext cx="7975484" cy="5815968"/>
          </a:xfrm>
          <a:prstGeom prst="rect">
            <a:avLst/>
          </a:prstGeom>
        </p:spPr>
      </p:pic>
    </p:spTree>
    <p:extLst>
      <p:ext uri="{BB962C8B-B14F-4D97-AF65-F5344CB8AC3E}">
        <p14:creationId xmlns:p14="http://schemas.microsoft.com/office/powerpoint/2010/main" val="1133210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7907709" cy="523220"/>
          </a:xfrm>
          <a:prstGeom prst="rect">
            <a:avLst/>
          </a:prstGeom>
          <a:noFill/>
        </p:spPr>
        <p:txBody>
          <a:bodyPr wrap="none" rtlCol="0">
            <a:spAutoFit/>
          </a:bodyPr>
          <a:lstStyle/>
          <a:p>
            <a:r>
              <a:rPr lang="en-US" sz="2800" dirty="0" smtClean="0">
                <a:latin typeface="Arial"/>
                <a:cs typeface="Arial"/>
              </a:rPr>
              <a:t>The Hormone Project (</a:t>
            </a:r>
            <a:r>
              <a:rPr lang="en-US" sz="2800" dirty="0" err="1" smtClean="0">
                <a:latin typeface="Arial"/>
                <a:cs typeface="Arial"/>
              </a:rPr>
              <a:t>www.hormoneproject.org</a:t>
            </a:r>
            <a:r>
              <a:rPr lang="en-US" sz="2800" dirty="0" smtClean="0">
                <a:latin typeface="Arial"/>
                <a:cs typeface="Arial"/>
              </a:rPr>
              <a:t>)</a:t>
            </a:r>
            <a:endParaRPr lang="en-US" sz="2800" dirty="0">
              <a:latin typeface="Arial"/>
              <a:cs typeface="Arial"/>
            </a:endParaRPr>
          </a:p>
        </p:txBody>
      </p:sp>
      <p:sp>
        <p:nvSpPr>
          <p:cNvPr id="3" name="Rectangle 2"/>
          <p:cNvSpPr/>
          <p:nvPr/>
        </p:nvSpPr>
        <p:spPr>
          <a:xfrm>
            <a:off x="1003905" y="1166842"/>
            <a:ext cx="7874000" cy="2862323"/>
          </a:xfrm>
          <a:prstGeom prst="rect">
            <a:avLst/>
          </a:prstGeom>
        </p:spPr>
        <p:txBody>
          <a:bodyPr wrap="square">
            <a:spAutoFit/>
          </a:bodyPr>
          <a:lstStyle/>
          <a:p>
            <a:r>
              <a:rPr lang="en-US" dirty="0">
                <a:latin typeface="Arial"/>
                <a:cs typeface="Arial"/>
              </a:rPr>
              <a:t>Women and men around the world continue to treat depression, skin and stomach problems, and more serious issues like infertility and cancer: but the system is broken, and effects of hormones within the body's system remain largely unmapped. We believe it is as critical to map and understand our hormones as it is to map human DNA and the brain. </a:t>
            </a:r>
          </a:p>
          <a:p>
            <a:endParaRPr lang="en-US" dirty="0">
              <a:latin typeface="Arial"/>
              <a:cs typeface="Arial"/>
            </a:endParaRPr>
          </a:p>
          <a:p>
            <a:r>
              <a:rPr lang="en-US" dirty="0">
                <a:latin typeface="Arial"/>
                <a:cs typeface="Arial"/>
              </a:rPr>
              <a:t>The Hormone Project was created to unite the world’s best doctors, researchers and scientists, support them in advancing hormone research and innovation in biotechnology and personalized health, and to give individuals a platform to be heard and to take action.</a:t>
            </a:r>
          </a:p>
        </p:txBody>
      </p:sp>
      <p:pic>
        <p:nvPicPr>
          <p:cNvPr id="6" name="Picture 5" descr="test-slider-puzz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630" y="4219185"/>
            <a:ext cx="7276571" cy="2423098"/>
          </a:xfrm>
          <a:prstGeom prst="rect">
            <a:avLst/>
          </a:prstGeom>
        </p:spPr>
      </p:pic>
    </p:spTree>
    <p:extLst>
      <p:ext uri="{BB962C8B-B14F-4D97-AF65-F5344CB8AC3E}">
        <p14:creationId xmlns:p14="http://schemas.microsoft.com/office/powerpoint/2010/main" val="78226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868747" cy="584776"/>
          </a:xfrm>
          <a:prstGeom prst="rect">
            <a:avLst/>
          </a:prstGeom>
          <a:noFill/>
        </p:spPr>
        <p:txBody>
          <a:bodyPr wrap="none" rtlCol="0">
            <a:spAutoFit/>
          </a:bodyPr>
          <a:lstStyle/>
          <a:p>
            <a:r>
              <a:rPr lang="en-US" sz="3200" dirty="0" smtClean="0">
                <a:latin typeface="Arial"/>
                <a:cs typeface="Arial"/>
              </a:rPr>
              <a:t>Me!</a:t>
            </a:r>
            <a:endParaRPr lang="en-US" sz="3200" dirty="0">
              <a:latin typeface="Arial"/>
              <a:cs typeface="Arial"/>
            </a:endParaRPr>
          </a:p>
        </p:txBody>
      </p:sp>
      <p:pic>
        <p:nvPicPr>
          <p:cNvPr id="3" name="Picture 2" descr="IMG_108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5651">
            <a:off x="4214982" y="739489"/>
            <a:ext cx="3901559" cy="5202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157980" y="1373964"/>
            <a:ext cx="2950983" cy="3139321"/>
          </a:xfrm>
          <a:prstGeom prst="rect">
            <a:avLst/>
          </a:prstGeom>
          <a:noFill/>
        </p:spPr>
        <p:txBody>
          <a:bodyPr wrap="square" rtlCol="0">
            <a:spAutoFit/>
          </a:bodyPr>
          <a:lstStyle/>
          <a:p>
            <a:r>
              <a:rPr lang="en-US" dirty="0" smtClean="0">
                <a:latin typeface="Arial"/>
                <a:cs typeface="Arial"/>
              </a:rPr>
              <a:t>- PhD in Immunology</a:t>
            </a:r>
          </a:p>
          <a:p>
            <a:r>
              <a:rPr lang="en-US" dirty="0" smtClean="0">
                <a:latin typeface="Arial"/>
                <a:cs typeface="Arial"/>
              </a:rPr>
              <a:t>(Pregnancy)</a:t>
            </a:r>
          </a:p>
          <a:p>
            <a:endParaRPr lang="en-US" dirty="0" smtClean="0">
              <a:latin typeface="Arial"/>
              <a:cs typeface="Arial"/>
            </a:endParaRPr>
          </a:p>
          <a:p>
            <a:pPr marL="342900" indent="-342900">
              <a:buFontTx/>
              <a:buChar char="-"/>
            </a:pPr>
            <a:r>
              <a:rPr lang="en-US" dirty="0" smtClean="0">
                <a:latin typeface="Arial"/>
                <a:cs typeface="Arial"/>
              </a:rPr>
              <a:t>Partners Healthcare RVL</a:t>
            </a:r>
          </a:p>
          <a:p>
            <a:r>
              <a:rPr lang="en-US" dirty="0" smtClean="0">
                <a:latin typeface="Arial"/>
                <a:cs typeface="Arial"/>
              </a:rPr>
              <a:t>(MGH &amp; BWH in Boston)</a:t>
            </a:r>
          </a:p>
          <a:p>
            <a:endParaRPr lang="en-US" dirty="0" smtClean="0">
              <a:latin typeface="Arial"/>
              <a:cs typeface="Arial"/>
            </a:endParaRPr>
          </a:p>
          <a:p>
            <a:pPr marL="342900" indent="-342900">
              <a:buFontTx/>
              <a:buChar char="-"/>
            </a:pPr>
            <a:r>
              <a:rPr lang="en-US" dirty="0" smtClean="0">
                <a:latin typeface="Arial"/>
                <a:cs typeface="Arial"/>
              </a:rPr>
              <a:t>VC in Melbourne, Australia</a:t>
            </a:r>
          </a:p>
          <a:p>
            <a:pPr marL="342900" indent="-342900">
              <a:buFontTx/>
              <a:buChar char="-"/>
            </a:pPr>
            <a:endParaRPr lang="en-US" dirty="0">
              <a:latin typeface="Arial"/>
              <a:cs typeface="Arial"/>
            </a:endParaRPr>
          </a:p>
          <a:p>
            <a:pPr marL="342900" indent="-342900">
              <a:buFontTx/>
              <a:buChar char="-"/>
            </a:pPr>
            <a:r>
              <a:rPr lang="en-US" dirty="0" smtClean="0">
                <a:latin typeface="Arial"/>
                <a:cs typeface="Arial"/>
              </a:rPr>
              <a:t>SH @ CM in NYC</a:t>
            </a:r>
          </a:p>
        </p:txBody>
      </p:sp>
      <p:sp>
        <p:nvSpPr>
          <p:cNvPr id="7" name="TextBox 6"/>
          <p:cNvSpPr txBox="1"/>
          <p:nvPr/>
        </p:nvSpPr>
        <p:spPr>
          <a:xfrm>
            <a:off x="3909740" y="4812595"/>
            <a:ext cx="4221027" cy="338554"/>
          </a:xfrm>
          <a:prstGeom prst="rect">
            <a:avLst/>
          </a:prstGeom>
          <a:noFill/>
        </p:spPr>
        <p:txBody>
          <a:bodyPr wrap="square" rtlCol="0">
            <a:spAutoFit/>
          </a:bodyPr>
          <a:lstStyle/>
          <a:p>
            <a:r>
              <a:rPr lang="en-US" sz="1600" b="1" dirty="0" smtClean="0">
                <a:solidFill>
                  <a:srgbClr val="FFFF00"/>
                </a:solidFill>
                <a:latin typeface="Arial"/>
                <a:cs typeface="Arial"/>
              </a:rPr>
              <a:t>You can follow me @</a:t>
            </a:r>
            <a:r>
              <a:rPr lang="en-US" sz="1600" b="1" dirty="0" err="1" smtClean="0">
                <a:solidFill>
                  <a:srgbClr val="FFFF00"/>
                </a:solidFill>
                <a:latin typeface="Arial"/>
                <a:cs typeface="Arial"/>
              </a:rPr>
              <a:t>Brandy_Houser</a:t>
            </a:r>
            <a:endParaRPr lang="en-US" sz="1600" b="1" dirty="0">
              <a:solidFill>
                <a:srgbClr val="FFFF00"/>
              </a:solidFill>
              <a:latin typeface="Arial"/>
              <a:cs typeface="Arial"/>
            </a:endParaRPr>
          </a:p>
        </p:txBody>
      </p:sp>
    </p:spTree>
    <p:extLst>
      <p:ext uri="{BB962C8B-B14F-4D97-AF65-F5344CB8AC3E}">
        <p14:creationId xmlns:p14="http://schemas.microsoft.com/office/powerpoint/2010/main" val="2661465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4016644" cy="584776"/>
          </a:xfrm>
          <a:prstGeom prst="rect">
            <a:avLst/>
          </a:prstGeom>
          <a:noFill/>
        </p:spPr>
        <p:txBody>
          <a:bodyPr wrap="none" rtlCol="0">
            <a:spAutoFit/>
          </a:bodyPr>
          <a:lstStyle/>
          <a:p>
            <a:r>
              <a:rPr lang="en-US" sz="3200" dirty="0" smtClean="0">
                <a:latin typeface="Arial"/>
                <a:cs typeface="Arial"/>
              </a:rPr>
              <a:t>What are hormones?</a:t>
            </a:r>
            <a:endParaRPr lang="en-US" sz="3200" dirty="0">
              <a:latin typeface="Arial"/>
              <a:cs typeface="Arial"/>
            </a:endParaRPr>
          </a:p>
        </p:txBody>
      </p:sp>
      <p:sp>
        <p:nvSpPr>
          <p:cNvPr id="3" name="TextBox 2"/>
          <p:cNvSpPr txBox="1"/>
          <p:nvPr/>
        </p:nvSpPr>
        <p:spPr>
          <a:xfrm>
            <a:off x="1194504" y="2388690"/>
            <a:ext cx="7190453" cy="369332"/>
          </a:xfrm>
          <a:prstGeom prst="rect">
            <a:avLst/>
          </a:prstGeom>
          <a:noFill/>
        </p:spPr>
        <p:txBody>
          <a:bodyPr wrap="none" rtlCol="0">
            <a:spAutoFit/>
          </a:bodyPr>
          <a:lstStyle/>
          <a:p>
            <a:r>
              <a:rPr lang="en-US" dirty="0" smtClean="0">
                <a:latin typeface="Arial"/>
                <a:cs typeface="Arial"/>
              </a:rPr>
              <a:t>There are 3 types of hormones: protein, steroids, and tyrosine based</a:t>
            </a:r>
            <a:endParaRPr lang="en-US" dirty="0">
              <a:latin typeface="Arial"/>
              <a:cs typeface="Arial"/>
            </a:endParaRPr>
          </a:p>
        </p:txBody>
      </p:sp>
      <p:sp>
        <p:nvSpPr>
          <p:cNvPr id="6" name="TextBox 5"/>
          <p:cNvSpPr txBox="1"/>
          <p:nvPr/>
        </p:nvSpPr>
        <p:spPr>
          <a:xfrm>
            <a:off x="1194504" y="1237406"/>
            <a:ext cx="7683401" cy="923330"/>
          </a:xfrm>
          <a:prstGeom prst="rect">
            <a:avLst/>
          </a:prstGeom>
          <a:noFill/>
        </p:spPr>
        <p:txBody>
          <a:bodyPr wrap="square" rtlCol="0">
            <a:spAutoFit/>
          </a:bodyPr>
          <a:lstStyle/>
          <a:p>
            <a:r>
              <a:rPr lang="en-US" i="1" dirty="0" smtClean="0">
                <a:latin typeface="Arial"/>
                <a:cs typeface="Arial"/>
              </a:rPr>
              <a:t>Hormones are our body’s messengers.  They aid in communication between various organs allowing for normal body function and processing to occur.  </a:t>
            </a:r>
            <a:endParaRPr lang="en-US" i="1" dirty="0">
              <a:latin typeface="Arial"/>
              <a:cs typeface="Arial"/>
            </a:endParaRPr>
          </a:p>
        </p:txBody>
      </p:sp>
      <p:sp>
        <p:nvSpPr>
          <p:cNvPr id="7" name="TextBox 6"/>
          <p:cNvSpPr txBox="1"/>
          <p:nvPr/>
        </p:nvSpPr>
        <p:spPr>
          <a:xfrm>
            <a:off x="1325086" y="2758022"/>
            <a:ext cx="5166877" cy="646331"/>
          </a:xfrm>
          <a:prstGeom prst="rect">
            <a:avLst/>
          </a:prstGeom>
          <a:noFill/>
        </p:spPr>
        <p:txBody>
          <a:bodyPr wrap="square" rtlCol="0">
            <a:spAutoFit/>
          </a:bodyPr>
          <a:lstStyle/>
          <a:p>
            <a:r>
              <a:rPr lang="en-US" dirty="0" smtClean="0">
                <a:latin typeface="Arial"/>
                <a:cs typeface="Arial"/>
              </a:rPr>
              <a:t>(1) Protein (most of our body’s hormones) : secondary messengers</a:t>
            </a:r>
            <a:endParaRPr lang="en-US" dirty="0">
              <a:latin typeface="Arial"/>
              <a:cs typeface="Arial"/>
            </a:endParaRPr>
          </a:p>
        </p:txBody>
      </p:sp>
      <p:grpSp>
        <p:nvGrpSpPr>
          <p:cNvPr id="17" name="Group 16"/>
          <p:cNvGrpSpPr/>
          <p:nvPr/>
        </p:nvGrpSpPr>
        <p:grpSpPr>
          <a:xfrm>
            <a:off x="1759173" y="2956113"/>
            <a:ext cx="6185042" cy="2003603"/>
            <a:chOff x="1759173" y="2956113"/>
            <a:chExt cx="6185042" cy="2003603"/>
          </a:xfrm>
        </p:grpSpPr>
        <p:pic>
          <p:nvPicPr>
            <p:cNvPr id="8" name="Picture 7" descr="250px-InsulinHexam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380" y="2956113"/>
              <a:ext cx="1911835" cy="2003603"/>
            </a:xfrm>
            <a:prstGeom prst="rect">
              <a:avLst/>
            </a:prstGeom>
          </p:spPr>
        </p:pic>
        <p:sp>
          <p:nvSpPr>
            <p:cNvPr id="9" name="TextBox 8"/>
            <p:cNvSpPr txBox="1"/>
            <p:nvPr/>
          </p:nvSpPr>
          <p:spPr>
            <a:xfrm>
              <a:off x="1759173" y="3331781"/>
              <a:ext cx="1432344" cy="369332"/>
            </a:xfrm>
            <a:prstGeom prst="rect">
              <a:avLst/>
            </a:prstGeom>
            <a:noFill/>
          </p:spPr>
          <p:txBody>
            <a:bodyPr wrap="none" rtlCol="0">
              <a:spAutoFit/>
            </a:bodyPr>
            <a:lstStyle/>
            <a:p>
              <a:r>
                <a:rPr lang="en-US" i="1" dirty="0" smtClean="0">
                  <a:latin typeface="Arial"/>
                  <a:cs typeface="Arial"/>
                </a:rPr>
                <a:t>E.g.  insulin</a:t>
              </a:r>
              <a:endParaRPr lang="en-US" i="1" dirty="0">
                <a:latin typeface="Arial"/>
                <a:cs typeface="Arial"/>
              </a:endParaRPr>
            </a:p>
          </p:txBody>
        </p:sp>
      </p:grpSp>
      <p:sp>
        <p:nvSpPr>
          <p:cNvPr id="10" name="TextBox 9"/>
          <p:cNvSpPr txBox="1"/>
          <p:nvPr/>
        </p:nvSpPr>
        <p:spPr>
          <a:xfrm>
            <a:off x="1325087" y="3825072"/>
            <a:ext cx="4404909" cy="369332"/>
          </a:xfrm>
          <a:prstGeom prst="rect">
            <a:avLst/>
          </a:prstGeom>
          <a:noFill/>
        </p:spPr>
        <p:txBody>
          <a:bodyPr wrap="none" rtlCol="0">
            <a:spAutoFit/>
          </a:bodyPr>
          <a:lstStyle/>
          <a:p>
            <a:r>
              <a:rPr lang="en-US" dirty="0" smtClean="0">
                <a:latin typeface="Arial"/>
                <a:cs typeface="Arial"/>
              </a:rPr>
              <a:t>(2) Steroids (lipids) : primary messengers</a:t>
            </a:r>
            <a:endParaRPr lang="en-US" dirty="0">
              <a:latin typeface="Arial"/>
              <a:cs typeface="Arial"/>
            </a:endParaRPr>
          </a:p>
        </p:txBody>
      </p:sp>
      <p:sp>
        <p:nvSpPr>
          <p:cNvPr id="12" name="TextBox 11"/>
          <p:cNvSpPr txBox="1"/>
          <p:nvPr/>
        </p:nvSpPr>
        <p:spPr>
          <a:xfrm>
            <a:off x="1397000" y="5423641"/>
            <a:ext cx="4288078" cy="369332"/>
          </a:xfrm>
          <a:prstGeom prst="rect">
            <a:avLst/>
          </a:prstGeom>
          <a:noFill/>
        </p:spPr>
        <p:txBody>
          <a:bodyPr wrap="square" rtlCol="0">
            <a:spAutoFit/>
          </a:bodyPr>
          <a:lstStyle/>
          <a:p>
            <a:r>
              <a:rPr lang="en-US" dirty="0" smtClean="0">
                <a:latin typeface="Arial"/>
                <a:cs typeface="Arial"/>
              </a:rPr>
              <a:t>(3) Tyrosine derivatives: thyroid gland </a:t>
            </a:r>
            <a:endParaRPr lang="en-US" dirty="0">
              <a:latin typeface="Arial"/>
              <a:cs typeface="Arial"/>
            </a:endParaRPr>
          </a:p>
        </p:txBody>
      </p:sp>
      <p:grpSp>
        <p:nvGrpSpPr>
          <p:cNvPr id="18" name="Group 17"/>
          <p:cNvGrpSpPr/>
          <p:nvPr/>
        </p:nvGrpSpPr>
        <p:grpSpPr>
          <a:xfrm>
            <a:off x="1798694" y="4137834"/>
            <a:ext cx="3279566" cy="1285806"/>
            <a:chOff x="1798694" y="4137834"/>
            <a:chExt cx="3279566" cy="1285806"/>
          </a:xfrm>
        </p:grpSpPr>
        <p:sp>
          <p:nvSpPr>
            <p:cNvPr id="11" name="TextBox 10"/>
            <p:cNvSpPr txBox="1"/>
            <p:nvPr/>
          </p:nvSpPr>
          <p:spPr>
            <a:xfrm>
              <a:off x="1798694" y="4137834"/>
              <a:ext cx="3279566" cy="369332"/>
            </a:xfrm>
            <a:prstGeom prst="rect">
              <a:avLst/>
            </a:prstGeom>
            <a:noFill/>
          </p:spPr>
          <p:txBody>
            <a:bodyPr wrap="none" rtlCol="0">
              <a:spAutoFit/>
            </a:bodyPr>
            <a:lstStyle/>
            <a:p>
              <a:r>
                <a:rPr lang="en-US" i="1" dirty="0" smtClean="0">
                  <a:latin typeface="Arial"/>
                  <a:cs typeface="Arial"/>
                </a:rPr>
                <a:t>E.g.  Derived from cholesterol</a:t>
              </a:r>
              <a:endParaRPr lang="en-US" i="1" dirty="0">
                <a:latin typeface="Arial"/>
                <a:cs typeface="Arial"/>
              </a:endParaRPr>
            </a:p>
          </p:txBody>
        </p:sp>
        <p:pic>
          <p:nvPicPr>
            <p:cNvPr id="15" name="Picture 14" descr="0198529171.cholesterol.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192" y="4571385"/>
              <a:ext cx="1936943" cy="852255"/>
            </a:xfrm>
            <a:prstGeom prst="rect">
              <a:avLst/>
            </a:prstGeom>
          </p:spPr>
        </p:pic>
      </p:grpSp>
      <p:grpSp>
        <p:nvGrpSpPr>
          <p:cNvPr id="19" name="Group 18"/>
          <p:cNvGrpSpPr/>
          <p:nvPr/>
        </p:nvGrpSpPr>
        <p:grpSpPr>
          <a:xfrm>
            <a:off x="1838549" y="5074836"/>
            <a:ext cx="7039356" cy="1432063"/>
            <a:chOff x="1838549" y="5074836"/>
            <a:chExt cx="7039356" cy="1432063"/>
          </a:xfrm>
        </p:grpSpPr>
        <p:sp>
          <p:nvSpPr>
            <p:cNvPr id="13" name="TextBox 12"/>
            <p:cNvSpPr txBox="1"/>
            <p:nvPr/>
          </p:nvSpPr>
          <p:spPr>
            <a:xfrm>
              <a:off x="1838549" y="5720437"/>
              <a:ext cx="4562699" cy="646331"/>
            </a:xfrm>
            <a:prstGeom prst="rect">
              <a:avLst/>
            </a:prstGeom>
            <a:noFill/>
          </p:spPr>
          <p:txBody>
            <a:bodyPr wrap="square" rtlCol="0">
              <a:spAutoFit/>
            </a:bodyPr>
            <a:lstStyle/>
            <a:p>
              <a:r>
                <a:rPr lang="en-US" i="1" dirty="0" smtClean="0">
                  <a:latin typeface="Arial"/>
                  <a:cs typeface="Arial"/>
                </a:rPr>
                <a:t>E.g.  </a:t>
              </a:r>
              <a:r>
                <a:rPr lang="en-US" i="1" dirty="0" err="1" smtClean="0">
                  <a:latin typeface="Arial"/>
                  <a:cs typeface="Arial"/>
                </a:rPr>
                <a:t>Catecholamines</a:t>
              </a:r>
              <a:r>
                <a:rPr lang="en-US" i="1" dirty="0" smtClean="0">
                  <a:latin typeface="Arial"/>
                  <a:cs typeface="Arial"/>
                </a:rPr>
                <a:t> (adrenal medulla): “fight or flight” - epinephrine</a:t>
              </a:r>
              <a:endParaRPr lang="en-US" i="1" dirty="0">
                <a:latin typeface="Arial"/>
                <a:cs typeface="Arial"/>
              </a:endParaRPr>
            </a:p>
          </p:txBody>
        </p:sp>
        <p:pic>
          <p:nvPicPr>
            <p:cNvPr id="16" name="Picture 15"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472" y="5074836"/>
              <a:ext cx="2207433" cy="1432063"/>
            </a:xfrm>
            <a:prstGeom prst="rect">
              <a:avLst/>
            </a:prstGeom>
          </p:spPr>
        </p:pic>
      </p:grpSp>
    </p:spTree>
    <p:extLst>
      <p:ext uri="{BB962C8B-B14F-4D97-AF65-F5344CB8AC3E}">
        <p14:creationId xmlns:p14="http://schemas.microsoft.com/office/powerpoint/2010/main" val="252680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6183103" cy="584776"/>
          </a:xfrm>
          <a:prstGeom prst="rect">
            <a:avLst/>
          </a:prstGeom>
          <a:noFill/>
        </p:spPr>
        <p:txBody>
          <a:bodyPr wrap="none" rtlCol="0">
            <a:spAutoFit/>
          </a:bodyPr>
          <a:lstStyle/>
          <a:p>
            <a:r>
              <a:rPr lang="en-US" sz="3200" dirty="0" smtClean="0">
                <a:latin typeface="Arial"/>
                <a:cs typeface="Arial"/>
              </a:rPr>
              <a:t>Where do hormones come from?</a:t>
            </a:r>
            <a:endParaRPr lang="en-US" sz="3200" dirty="0">
              <a:latin typeface="Arial"/>
              <a:cs typeface="Arial"/>
            </a:endParaRPr>
          </a:p>
        </p:txBody>
      </p:sp>
      <p:sp>
        <p:nvSpPr>
          <p:cNvPr id="6" name="TextBox 5"/>
          <p:cNvSpPr txBox="1"/>
          <p:nvPr/>
        </p:nvSpPr>
        <p:spPr>
          <a:xfrm>
            <a:off x="1043927" y="1178616"/>
            <a:ext cx="7017163" cy="369332"/>
          </a:xfrm>
          <a:prstGeom prst="rect">
            <a:avLst/>
          </a:prstGeom>
          <a:noFill/>
        </p:spPr>
        <p:txBody>
          <a:bodyPr wrap="square" rtlCol="0">
            <a:spAutoFit/>
          </a:bodyPr>
          <a:lstStyle/>
          <a:p>
            <a:r>
              <a:rPr lang="en-US" b="1" i="1" dirty="0" smtClean="0">
                <a:latin typeface="Arial"/>
                <a:cs typeface="Arial"/>
              </a:rPr>
              <a:t>The short answer: The endocrine system.</a:t>
            </a:r>
            <a:endParaRPr lang="en-US" b="1" i="1" dirty="0">
              <a:latin typeface="Arial"/>
              <a:cs typeface="Arial"/>
            </a:endParaRPr>
          </a:p>
        </p:txBody>
      </p:sp>
      <p:pic>
        <p:nvPicPr>
          <p:cNvPr id="3" name="Picture 2" descr="stangor_2_0-fig03_02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126" y="2111432"/>
            <a:ext cx="7413148" cy="4521583"/>
          </a:xfrm>
          <a:prstGeom prst="rect">
            <a:avLst/>
          </a:prstGeom>
        </p:spPr>
      </p:pic>
      <p:sp>
        <p:nvSpPr>
          <p:cNvPr id="7" name="TextBox 6"/>
          <p:cNvSpPr txBox="1"/>
          <p:nvPr/>
        </p:nvSpPr>
        <p:spPr>
          <a:xfrm>
            <a:off x="6991995" y="6484239"/>
            <a:ext cx="1885910" cy="276999"/>
          </a:xfrm>
          <a:prstGeom prst="rect">
            <a:avLst/>
          </a:prstGeom>
          <a:noFill/>
        </p:spPr>
        <p:txBody>
          <a:bodyPr wrap="square" rtlCol="0">
            <a:spAutoFit/>
          </a:bodyPr>
          <a:lstStyle/>
          <a:p>
            <a:r>
              <a:rPr lang="en-US" sz="1200" i="1" dirty="0" err="1" smtClean="0">
                <a:latin typeface="Arial"/>
                <a:cs typeface="Arial"/>
              </a:rPr>
              <a:t>Flatworldknowledge.com</a:t>
            </a:r>
            <a:endParaRPr lang="en-US" sz="1200" i="1" dirty="0">
              <a:latin typeface="Arial"/>
              <a:cs typeface="Arial"/>
            </a:endParaRPr>
          </a:p>
        </p:txBody>
      </p:sp>
      <p:sp>
        <p:nvSpPr>
          <p:cNvPr id="8" name="TextBox 7"/>
          <p:cNvSpPr txBox="1"/>
          <p:nvPr/>
        </p:nvSpPr>
        <p:spPr>
          <a:xfrm>
            <a:off x="1337435" y="1609072"/>
            <a:ext cx="7017163" cy="646331"/>
          </a:xfrm>
          <a:prstGeom prst="rect">
            <a:avLst/>
          </a:prstGeom>
          <a:noFill/>
        </p:spPr>
        <p:txBody>
          <a:bodyPr wrap="square" rtlCol="0">
            <a:spAutoFit/>
          </a:bodyPr>
          <a:lstStyle/>
          <a:p>
            <a:r>
              <a:rPr lang="en-US" i="1" dirty="0" smtClean="0">
                <a:latin typeface="Arial"/>
                <a:cs typeface="Arial"/>
              </a:rPr>
              <a:t>What is that? : A series of glands that secrete chemical messages called hormones.</a:t>
            </a:r>
            <a:endParaRPr lang="en-US" i="1" dirty="0">
              <a:latin typeface="Arial"/>
              <a:cs typeface="Arial"/>
            </a:endParaRPr>
          </a:p>
        </p:txBody>
      </p:sp>
      <p:sp>
        <p:nvSpPr>
          <p:cNvPr id="9" name="Bent-Up Arrow 8"/>
          <p:cNvSpPr/>
          <p:nvPr/>
        </p:nvSpPr>
        <p:spPr>
          <a:xfrm rot="5400000">
            <a:off x="982425" y="1638464"/>
            <a:ext cx="414174" cy="300661"/>
          </a:xfrm>
          <a:prstGeom prst="ben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3221933" y="1864509"/>
            <a:ext cx="3668771" cy="213329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299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3788417" cy="584776"/>
          </a:xfrm>
          <a:prstGeom prst="rect">
            <a:avLst/>
          </a:prstGeom>
          <a:noFill/>
        </p:spPr>
        <p:txBody>
          <a:bodyPr wrap="none" rtlCol="0">
            <a:spAutoFit/>
          </a:bodyPr>
          <a:lstStyle/>
          <a:p>
            <a:r>
              <a:rPr lang="en-US" sz="3200" dirty="0" smtClean="0">
                <a:latin typeface="Arial"/>
                <a:cs typeface="Arial"/>
              </a:rPr>
              <a:t>The Control Center:</a:t>
            </a:r>
            <a:endParaRPr lang="en-US" sz="3200" dirty="0">
              <a:latin typeface="Arial"/>
              <a:cs typeface="Arial"/>
            </a:endParaRPr>
          </a:p>
        </p:txBody>
      </p:sp>
      <p:sp>
        <p:nvSpPr>
          <p:cNvPr id="6" name="TextBox 5"/>
          <p:cNvSpPr txBox="1"/>
          <p:nvPr/>
        </p:nvSpPr>
        <p:spPr>
          <a:xfrm>
            <a:off x="1043928" y="1178616"/>
            <a:ext cx="6011402" cy="5733879"/>
          </a:xfrm>
          <a:prstGeom prst="rect">
            <a:avLst/>
          </a:prstGeom>
          <a:noFill/>
        </p:spPr>
        <p:txBody>
          <a:bodyPr wrap="square" rtlCol="0">
            <a:spAutoFit/>
          </a:bodyPr>
          <a:lstStyle/>
          <a:p>
            <a:pPr marL="285750" indent="-285750">
              <a:lnSpc>
                <a:spcPct val="120000"/>
              </a:lnSpc>
              <a:buFont typeface="Arial"/>
              <a:buChar char="•"/>
            </a:pPr>
            <a:r>
              <a:rPr lang="en-US" dirty="0" smtClean="0">
                <a:latin typeface="Arial"/>
                <a:cs typeface="Arial"/>
              </a:rPr>
              <a:t>Is found in the forebrain and is composed of the hypothalamus and the pituitary gland</a:t>
            </a:r>
          </a:p>
          <a:p>
            <a:pPr marL="285750" indent="-285750">
              <a:lnSpc>
                <a:spcPct val="120000"/>
              </a:lnSpc>
              <a:buFont typeface="Arial"/>
              <a:buChar char="•"/>
            </a:pPr>
            <a:r>
              <a:rPr lang="en-US" dirty="0" smtClean="0">
                <a:latin typeface="Arial"/>
                <a:cs typeface="Arial"/>
              </a:rPr>
              <a:t>The hypothalamus is where ADH (anti-diuretic hormone) and oxytocin are made</a:t>
            </a:r>
          </a:p>
          <a:p>
            <a:pPr marL="285750" indent="-285750">
              <a:lnSpc>
                <a:spcPct val="120000"/>
              </a:lnSpc>
              <a:buFont typeface="Arial"/>
              <a:buChar char="•"/>
            </a:pPr>
            <a:r>
              <a:rPr lang="en-US" dirty="0" smtClean="0">
                <a:latin typeface="Arial"/>
                <a:cs typeface="Arial"/>
              </a:rPr>
              <a:t>The hypothalamus receives signals from the pituitary gland (aka the nervous system) </a:t>
            </a:r>
          </a:p>
          <a:p>
            <a:pPr marL="285750" indent="-285750">
              <a:lnSpc>
                <a:spcPct val="120000"/>
              </a:lnSpc>
              <a:buFont typeface="Arial"/>
              <a:buChar char="•"/>
            </a:pPr>
            <a:r>
              <a:rPr lang="en-US" dirty="0" smtClean="0">
                <a:latin typeface="Arial"/>
                <a:cs typeface="Arial"/>
              </a:rPr>
              <a:t>The pituitary gland is the size of a pea and is considered the “master gland.”  It also produces LH and FSH during the menstrual cycle.</a:t>
            </a:r>
          </a:p>
          <a:p>
            <a:pPr marL="285750" indent="-285750">
              <a:lnSpc>
                <a:spcPct val="120000"/>
              </a:lnSpc>
              <a:buFont typeface="Arial"/>
              <a:buChar char="•"/>
            </a:pPr>
            <a:r>
              <a:rPr lang="en-US" dirty="0" smtClean="0">
                <a:latin typeface="Arial"/>
                <a:cs typeface="Arial"/>
              </a:rPr>
              <a:t>The pituitary gland directs the thyroid gland that regulates your body’s metabolism.</a:t>
            </a:r>
          </a:p>
          <a:p>
            <a:pPr marL="285750" indent="-285750">
              <a:lnSpc>
                <a:spcPct val="120000"/>
              </a:lnSpc>
              <a:buFont typeface="Arial"/>
              <a:buChar char="•"/>
            </a:pPr>
            <a:r>
              <a:rPr lang="en-US" dirty="0" smtClean="0">
                <a:latin typeface="Arial"/>
                <a:cs typeface="Arial"/>
              </a:rPr>
              <a:t>The thyroid gland communicates with the parathyroid gland where blood-calcium levels are regulated.  Calcium is needed for bone growth and muscle contraction.  </a:t>
            </a:r>
          </a:p>
          <a:p>
            <a:pPr>
              <a:lnSpc>
                <a:spcPct val="120000"/>
              </a:lnSpc>
            </a:pPr>
            <a:endParaRPr lang="en-US" dirty="0">
              <a:latin typeface="Arial"/>
              <a:cs typeface="Arial"/>
            </a:endParaRPr>
          </a:p>
          <a:p>
            <a:pPr>
              <a:lnSpc>
                <a:spcPct val="120000"/>
              </a:lnSpc>
            </a:pPr>
            <a:endParaRPr lang="en-US" dirty="0" smtClean="0">
              <a:latin typeface="Arial"/>
              <a:cs typeface="Arial"/>
            </a:endParaRPr>
          </a:p>
        </p:txBody>
      </p:sp>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152" y="1314529"/>
            <a:ext cx="1739900" cy="1016000"/>
          </a:xfrm>
          <a:prstGeom prst="rect">
            <a:avLst/>
          </a:prstGeom>
        </p:spPr>
      </p:pic>
      <p:pic>
        <p:nvPicPr>
          <p:cNvPr id="7" name="Picture 6" descr="thyroi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153" y="2881224"/>
            <a:ext cx="1739900" cy="1304925"/>
          </a:xfrm>
          <a:prstGeom prst="rect">
            <a:avLst/>
          </a:prstGeom>
        </p:spPr>
      </p:pic>
      <p:pic>
        <p:nvPicPr>
          <p:cNvPr id="8" name="Picture 7"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9152" y="4717371"/>
            <a:ext cx="1748383" cy="1502742"/>
          </a:xfrm>
          <a:prstGeom prst="rect">
            <a:avLst/>
          </a:prstGeom>
        </p:spPr>
      </p:pic>
      <p:cxnSp>
        <p:nvCxnSpPr>
          <p:cNvPr id="10" name="Straight Arrow Connector 9"/>
          <p:cNvCxnSpPr/>
          <p:nvPr/>
        </p:nvCxnSpPr>
        <p:spPr>
          <a:xfrm>
            <a:off x="7831415" y="2365803"/>
            <a:ext cx="11759" cy="4561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819191" y="4234908"/>
            <a:ext cx="11759" cy="4561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664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Fluorescent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3" y="102810"/>
            <a:ext cx="762000" cy="6658428"/>
          </a:xfrm>
          <a:prstGeom prst="rect">
            <a:avLst/>
          </a:prstGeom>
        </p:spPr>
      </p:pic>
      <p:cxnSp>
        <p:nvCxnSpPr>
          <p:cNvPr id="4" name="Straight Connector 3"/>
          <p:cNvCxnSpPr/>
          <p:nvPr/>
        </p:nvCxnSpPr>
        <p:spPr>
          <a:xfrm>
            <a:off x="1003905" y="1040190"/>
            <a:ext cx="7874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03905" y="321232"/>
            <a:ext cx="3811861" cy="584776"/>
          </a:xfrm>
          <a:prstGeom prst="rect">
            <a:avLst/>
          </a:prstGeom>
          <a:noFill/>
        </p:spPr>
        <p:txBody>
          <a:bodyPr wrap="none" rtlCol="0">
            <a:spAutoFit/>
          </a:bodyPr>
          <a:lstStyle/>
          <a:p>
            <a:r>
              <a:rPr lang="en-US" sz="3200" dirty="0" smtClean="0">
                <a:latin typeface="Arial"/>
                <a:cs typeface="Arial"/>
              </a:rPr>
              <a:t>The Adrenal Glands</a:t>
            </a:r>
            <a:endParaRPr lang="en-US" sz="3200" dirty="0">
              <a:latin typeface="Arial"/>
              <a:cs typeface="Arial"/>
            </a:endParaRPr>
          </a:p>
        </p:txBody>
      </p:sp>
      <p:pic>
        <p:nvPicPr>
          <p:cNvPr id="3" name="Picture 2" descr="stangor_2_0-fig03_02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126" y="1464728"/>
            <a:ext cx="7413148" cy="4521583"/>
          </a:xfrm>
          <a:prstGeom prst="rect">
            <a:avLst/>
          </a:prstGeom>
        </p:spPr>
      </p:pic>
      <p:sp>
        <p:nvSpPr>
          <p:cNvPr id="7" name="TextBox 6"/>
          <p:cNvSpPr txBox="1"/>
          <p:nvPr/>
        </p:nvSpPr>
        <p:spPr>
          <a:xfrm>
            <a:off x="6991995" y="6484239"/>
            <a:ext cx="1885910" cy="276999"/>
          </a:xfrm>
          <a:prstGeom prst="rect">
            <a:avLst/>
          </a:prstGeom>
          <a:noFill/>
        </p:spPr>
        <p:txBody>
          <a:bodyPr wrap="square" rtlCol="0">
            <a:spAutoFit/>
          </a:bodyPr>
          <a:lstStyle/>
          <a:p>
            <a:r>
              <a:rPr lang="en-US" sz="1200" i="1" dirty="0" err="1" smtClean="0">
                <a:latin typeface="Arial"/>
                <a:cs typeface="Arial"/>
              </a:rPr>
              <a:t>Flatworldknowledge.com</a:t>
            </a:r>
            <a:endParaRPr lang="en-US" sz="1200" i="1" dirty="0">
              <a:latin typeface="Arial"/>
              <a:cs typeface="Arial"/>
            </a:endParaRPr>
          </a:p>
        </p:txBody>
      </p:sp>
      <p:sp>
        <p:nvSpPr>
          <p:cNvPr id="11" name="Oval 10"/>
          <p:cNvSpPr/>
          <p:nvPr/>
        </p:nvSpPr>
        <p:spPr>
          <a:xfrm>
            <a:off x="2911664" y="3104178"/>
            <a:ext cx="4080331" cy="2433957"/>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87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4532</TotalTime>
  <Words>1682</Words>
  <Application>Microsoft Macintosh PowerPoint</Application>
  <PresentationFormat>On-screen Show (4:3)</PresentationFormat>
  <Paragraphs>158</Paragraphs>
  <Slides>21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Celdara Medical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Brandy Houser</dc:creator>
  <cp:lastModifiedBy>Brandy Houser</cp:lastModifiedBy>
  <cp:revision>38</cp:revision>
  <dcterms:created xsi:type="dcterms:W3CDTF">2014-07-09T15:35:20Z</dcterms:created>
  <dcterms:modified xsi:type="dcterms:W3CDTF">2014-08-05T00:37:47Z</dcterms:modified>
</cp:coreProperties>
</file>